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1" r:id="rId4"/>
    <p:sldId id="259" r:id="rId5"/>
    <p:sldId id="262" r:id="rId6"/>
    <p:sldId id="263" r:id="rId7"/>
    <p:sldId id="264" r:id="rId8"/>
    <p:sldId id="265" r:id="rId9"/>
    <p:sldId id="257" r:id="rId10"/>
    <p:sldId id="272" r:id="rId11"/>
    <p:sldId id="273" r:id="rId12"/>
    <p:sldId id="274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A9BB"/>
    <a:srgbClr val="8AC6D1"/>
    <a:srgbClr val="73BBAA"/>
    <a:srgbClr val="BBDED6"/>
    <a:srgbClr val="F2B79C"/>
    <a:srgbClr val="F7D0BF"/>
    <a:srgbClr val="FAE3D9"/>
    <a:srgbClr val="F1C627"/>
    <a:srgbClr val="E5E07F"/>
    <a:srgbClr val="F5D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914" y="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F7BBC-9439-41B9-8799-852350C7CE89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CC48D-9840-431C-888A-4F5481CD65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32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CC48D-9840-431C-888A-4F5481CD658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63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灰色圈子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裡的就是質量特性敏感性不大，可暫時不予以考慮的功能。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離原點越遠的優先程度越高。</a:t>
            </a: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上圖中功能分析後皆在灰色圈子之外，表示皆有開發價值，其中應最優先開發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功能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，其次是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功能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，最後是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功能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CC48D-9840-431C-888A-4F5481CD6582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508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E732-4A1F-4FAB-BE09-906D39655716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E24D-2EF5-43B1-8747-E9DB4F1F2A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094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E732-4A1F-4FAB-BE09-906D39655716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E24D-2EF5-43B1-8747-E9DB4F1F2A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294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E732-4A1F-4FAB-BE09-906D39655716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E24D-2EF5-43B1-8747-E9DB4F1F2A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82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E732-4A1F-4FAB-BE09-906D39655716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E24D-2EF5-43B1-8747-E9DB4F1F2A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30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E732-4A1F-4FAB-BE09-906D39655716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E24D-2EF5-43B1-8747-E9DB4F1F2A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031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E732-4A1F-4FAB-BE09-906D39655716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E24D-2EF5-43B1-8747-E9DB4F1F2A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449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E732-4A1F-4FAB-BE09-906D39655716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E24D-2EF5-43B1-8747-E9DB4F1F2A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3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E732-4A1F-4FAB-BE09-906D39655716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E24D-2EF5-43B1-8747-E9DB4F1F2A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406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E732-4A1F-4FAB-BE09-906D39655716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E24D-2EF5-43B1-8747-E9DB4F1F2A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04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E732-4A1F-4FAB-BE09-906D39655716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E24D-2EF5-43B1-8747-E9DB4F1F2A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53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E732-4A1F-4FAB-BE09-906D39655716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E24D-2EF5-43B1-8747-E9DB4F1F2A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145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BE732-4A1F-4FAB-BE09-906D39655716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DE24D-2EF5-43B1-8747-E9DB4F1F2A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8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4.png"/><Relationship Id="rId4" Type="http://schemas.openxmlformats.org/officeDocument/2006/relationships/hyperlink" Target="https://www.figma.com/proto/iBtBEVALA5St8WslZ5Vfuf/Untitled?node-id=1:72&amp;scaling=scale-down&amp;page-id=0: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736158" y="1827788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000" b="1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你的省錢顧問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97801"/>
            <a:ext cx="7772400" cy="1102519"/>
          </a:xfrm>
        </p:spPr>
        <p:txBody>
          <a:bodyPr>
            <a:noAutofit/>
          </a:bodyPr>
          <a:lstStyle/>
          <a:p>
            <a:r>
              <a:rPr lang="zh-TW" altLang="en-US" sz="8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你的省錢顧問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91770" y="1779662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000" b="1" dirty="0">
                <a:solidFill>
                  <a:schemeClr val="bg1">
                    <a:lumMod val="8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你的省錢顧問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427058" y="2915748"/>
            <a:ext cx="6400800" cy="576064"/>
          </a:xfrm>
        </p:spPr>
        <p:txBody>
          <a:bodyPr>
            <a:normAutofit/>
          </a:bodyPr>
          <a:lstStyle/>
          <a:p>
            <a:r>
              <a:rPr lang="zh-TW" altLang="en-US" sz="2000" b="1" spc="2000" dirty="0">
                <a:latin typeface="微軟正黑體" pitchFamily="34" charset="-120"/>
                <a:ea typeface="微軟正黑體" pitchFamily="34" charset="-120"/>
              </a:rPr>
              <a:t>效率省錢、開心花錢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35759" y="4750196"/>
            <a:ext cx="7204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spc="2000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組別：第九組     </a:t>
            </a:r>
            <a:r>
              <a:rPr lang="en-US" altLang="zh-TW" sz="1200" b="1" spc="2000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2021/6/22</a:t>
            </a:r>
            <a:endParaRPr lang="zh-TW" altLang="en-US" sz="1200" b="1" spc="2000" dirty="0">
              <a:solidFill>
                <a:schemeClr val="bg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547703" y="21498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b="1" spc="2000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組員</a:t>
            </a:r>
            <a:r>
              <a:rPr lang="en-US" altLang="zh-TW" sz="1100" b="1" spc="2000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endParaRPr lang="zh-TW" altLang="en-US" sz="1100" b="1" spc="2000" dirty="0">
              <a:solidFill>
                <a:schemeClr val="bg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90502" y="42512"/>
            <a:ext cx="1800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b="1" spc="500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資財三甲 李彥霖</a:t>
            </a:r>
            <a:endParaRPr lang="en-US" altLang="zh-TW" sz="1100" b="1" spc="500" dirty="0">
              <a:solidFill>
                <a:schemeClr val="bg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100" b="1" spc="500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100" b="1" spc="500" dirty="0">
              <a:solidFill>
                <a:schemeClr val="bg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406680" y="195486"/>
            <a:ext cx="88402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100" b="1" spc="500" dirty="0">
                <a:solidFill>
                  <a:srgbClr val="EEECE1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潘承前</a:t>
            </a:r>
            <a:endParaRPr lang="en-US" altLang="zh-TW" sz="1100" b="1" spc="500" dirty="0">
              <a:solidFill>
                <a:srgbClr val="EEECE1">
                  <a:lumMod val="5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sz="1100" b="1" spc="500" dirty="0">
                <a:solidFill>
                  <a:srgbClr val="EEECE1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陳元熙</a:t>
            </a:r>
            <a:endParaRPr lang="en-US" altLang="zh-TW" sz="1100" b="1" spc="500" dirty="0">
              <a:solidFill>
                <a:srgbClr val="EEECE1">
                  <a:lumMod val="5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sz="1100" b="1" spc="500" dirty="0">
                <a:solidFill>
                  <a:srgbClr val="EEECE1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蔡尚宏</a:t>
            </a:r>
            <a:endParaRPr lang="en-US" altLang="zh-TW" sz="1100" b="1" spc="500" dirty="0">
              <a:solidFill>
                <a:srgbClr val="EEECE1">
                  <a:lumMod val="5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sz="1100" b="1" spc="500" dirty="0">
                <a:solidFill>
                  <a:srgbClr val="EEECE1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阮一姍</a:t>
            </a:r>
            <a:endParaRPr lang="en-US" altLang="zh-TW" sz="1100" b="1" spc="500" dirty="0">
              <a:solidFill>
                <a:srgbClr val="EEECE1">
                  <a:lumMod val="5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sz="1100" b="1" spc="500" dirty="0">
                <a:solidFill>
                  <a:srgbClr val="EEECE1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劉蕓題</a:t>
            </a:r>
            <a:endParaRPr lang="en-US" altLang="zh-TW" sz="1100" b="1" spc="500" dirty="0">
              <a:solidFill>
                <a:srgbClr val="EEECE1">
                  <a:lumMod val="5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5094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274968" y="136252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noFill/>
                <a:latin typeface="微軟正黑體" pitchFamily="34" charset="-120"/>
                <a:ea typeface="微軟正黑體" pitchFamily="34" charset="-120"/>
              </a:rPr>
              <a:t>設計提案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51520" y="105256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設計提案</a:t>
            </a:r>
          </a:p>
        </p:txBody>
      </p:sp>
      <p:sp>
        <p:nvSpPr>
          <p:cNvPr id="9" name="副標題 5"/>
          <p:cNvSpPr txBox="1">
            <a:spLocks/>
          </p:cNvSpPr>
          <p:nvPr/>
        </p:nvSpPr>
        <p:spPr>
          <a:xfrm>
            <a:off x="2771800" y="989094"/>
            <a:ext cx="2232248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1400" b="1" spc="1000" dirty="0">
                <a:latin typeface="微軟正黑體" pitchFamily="34" charset="-120"/>
                <a:ea typeface="微軟正黑體" pitchFamily="34" charset="-120"/>
              </a:rPr>
              <a:t>情境故事</a:t>
            </a:r>
          </a:p>
        </p:txBody>
      </p:sp>
      <p:sp>
        <p:nvSpPr>
          <p:cNvPr id="10" name="矩形 9"/>
          <p:cNvSpPr/>
          <p:nvPr/>
        </p:nvSpPr>
        <p:spPr>
          <a:xfrm>
            <a:off x="322568" y="955214"/>
            <a:ext cx="2339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spc="1000" dirty="0">
                <a:solidFill>
                  <a:srgbClr val="98C6CC"/>
                </a:solidFill>
                <a:latin typeface="微軟正黑體" pitchFamily="34" charset="-120"/>
                <a:ea typeface="微軟正黑體" pitchFamily="34" charset="-120"/>
              </a:rPr>
              <a:t>概念原型介紹</a:t>
            </a: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2647119" y="947465"/>
            <a:ext cx="0" cy="382187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98" y="1595076"/>
            <a:ext cx="2311788" cy="222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3347864" y="1636212"/>
            <a:ext cx="3783636" cy="461665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小姐在結帳時，發現別人買的價格較便宜。對價格敏感的她，偷偷的詢問店員，是如何得到這些折扣。</a:t>
            </a:r>
            <a:endParaRPr lang="zh-TW" altLang="zh-TW" sz="1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357384" y="2403590"/>
            <a:ext cx="3783636" cy="646331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店員告訴她，使用我們的省錢顧問</a:t>
            </a:r>
            <a:r>
              <a:rPr lang="en-US" altLang="zh-TW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APP</a:t>
            </a:r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即可透過團購配對獲得折扣，除此之外，還能在介面上得到更多優惠資訊喔！</a:t>
            </a:r>
            <a:endParaRPr lang="zh-TW" altLang="zh-TW" sz="1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357384" y="3291830"/>
            <a:ext cx="3783636" cy="461665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對科技一竅不通的</a:t>
            </a:r>
            <a:r>
              <a:rPr lang="en-US" altLang="zh-TW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小姐，連忙詢問使用方法與操作說明，因此店員從最簡單的註冊開始教起。</a:t>
            </a:r>
            <a:endParaRPr lang="zh-TW" altLang="zh-TW" sz="1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334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274968" y="136252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noFill/>
                <a:latin typeface="微軟正黑體" pitchFamily="34" charset="-120"/>
                <a:ea typeface="微軟正黑體" pitchFamily="34" charset="-120"/>
              </a:rPr>
              <a:t>設計提案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51520" y="105256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設計提案</a:t>
            </a:r>
          </a:p>
        </p:txBody>
      </p:sp>
      <p:sp>
        <p:nvSpPr>
          <p:cNvPr id="9" name="副標題 5"/>
          <p:cNvSpPr txBox="1">
            <a:spLocks/>
          </p:cNvSpPr>
          <p:nvPr/>
        </p:nvSpPr>
        <p:spPr>
          <a:xfrm>
            <a:off x="2771800" y="989094"/>
            <a:ext cx="2232248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1400" b="1" spc="1000" dirty="0">
                <a:latin typeface="微軟正黑體" pitchFamily="34" charset="-120"/>
                <a:ea typeface="微軟正黑體" pitchFamily="34" charset="-120"/>
              </a:rPr>
              <a:t>草圖設計</a:t>
            </a:r>
          </a:p>
        </p:txBody>
      </p:sp>
      <p:sp>
        <p:nvSpPr>
          <p:cNvPr id="10" name="矩形 9"/>
          <p:cNvSpPr/>
          <p:nvPr/>
        </p:nvSpPr>
        <p:spPr>
          <a:xfrm>
            <a:off x="322568" y="955214"/>
            <a:ext cx="2339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spc="1000" dirty="0">
                <a:solidFill>
                  <a:srgbClr val="98C6CC"/>
                </a:solidFill>
                <a:latin typeface="微軟正黑體" pitchFamily="34" charset="-120"/>
                <a:ea typeface="微軟正黑體" pitchFamily="34" charset="-120"/>
              </a:rPr>
              <a:t>概念原型介紹</a:t>
            </a: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2647119" y="947465"/>
            <a:ext cx="0" cy="382187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6" name="Picture 10" descr="https://lh6.googleusercontent.com/1vs-j2QCbRe3oYUmsCNqTndttRMcbuRLQz_GTm5Vs_NEQLR9GS9JJ3wdtom2Zw3s0Y0mlKWd4LjBkXRV3VwG_jrjrl1-B5KPXozFiLLAPctiCsA4vT-E1PEwFz-MpX9ZuFz6V_w-B7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40" y="1534684"/>
            <a:ext cx="1764196" cy="288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https://lh6.googleusercontent.com/gAq5L7Rh27GoaiM8MBTsrlAos9zQm3QupWWb00bupxRnouQCLlkQVquT3NqnKXocIT8qadez4G5ZyK0KPwkGoZAB9snH69xFMN2UEDGDulUxQ2oMVDycBaIQJImwmFUYdE9j4BNOr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236" y="1512154"/>
            <a:ext cx="1808314" cy="286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https://lh3.googleusercontent.com/qQjiAYU6907FdScu1-Cfpr112GlmdNBPXvpkKa2MNUca3fjQPiHLqhBENwHLYfStgW2Tvf7fbVPdwpUNPWIyak3VbVB5g9JwrH7C22wcyFrbJkcBd6zg2lMBOuK2s6GtqU-dYvt4S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" y="1534684"/>
            <a:ext cx="1772173" cy="286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s://lh3.googleusercontent.com/OqUcj5To3cTdnBWn1aNIDJdAo7c8hp2MnJgWNJmKDr8k1arNiEp1IygKAK6TFevgf3bzorcuVGfYMY9MbDR3h971mmjZT7opor1vM-dTqlOd3KmM_0ABNfaJrpugRQck0t3SvH45n0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2" r="51331" b="583"/>
          <a:stretch/>
        </p:blipFill>
        <p:spPr bwMode="auto">
          <a:xfrm>
            <a:off x="5491618" y="1518646"/>
            <a:ext cx="1800000" cy="280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https://lh3.googleusercontent.com/47znqoZmMftFLO98j7wOQMjF0_KJauWPZhZlefeKNjveAhtfT3nJOCO9ygwKZ4Kkq4lL8GAJzNUWm8CPV2tAd7ZN8LxgpBnU8INRb4KV9we63-vfvmWLqrbgGqKfNJdF8PGiUafl1l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471" r="52083" b="-1843"/>
          <a:stretch/>
        </p:blipFill>
        <p:spPr bwMode="auto">
          <a:xfrm>
            <a:off x="7291618" y="1499589"/>
            <a:ext cx="1800000" cy="286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圓角矩形 30"/>
          <p:cNvSpPr/>
          <p:nvPr/>
        </p:nvSpPr>
        <p:spPr>
          <a:xfrm>
            <a:off x="274968" y="4480861"/>
            <a:ext cx="1333311" cy="2389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400" b="1" spc="1000" dirty="0">
                <a:solidFill>
                  <a:schemeClr val="bg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註冊圖</a:t>
            </a:r>
          </a:p>
        </p:txBody>
      </p:sp>
      <p:sp>
        <p:nvSpPr>
          <p:cNvPr id="32" name="圓角矩形 31"/>
          <p:cNvSpPr/>
          <p:nvPr/>
        </p:nvSpPr>
        <p:spPr>
          <a:xfrm>
            <a:off x="1976761" y="4494418"/>
            <a:ext cx="1548754" cy="2389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400" b="1" spc="1000" dirty="0">
                <a:solidFill>
                  <a:schemeClr val="bg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初始設定</a:t>
            </a:r>
          </a:p>
        </p:txBody>
      </p:sp>
      <p:sp>
        <p:nvSpPr>
          <p:cNvPr id="33" name="圓角矩形 32"/>
          <p:cNvSpPr/>
          <p:nvPr/>
        </p:nvSpPr>
        <p:spPr>
          <a:xfrm>
            <a:off x="3763016" y="4480860"/>
            <a:ext cx="1548754" cy="2389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400" b="1" spc="1000" dirty="0">
                <a:solidFill>
                  <a:schemeClr val="bg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優惠地圖</a:t>
            </a:r>
          </a:p>
        </p:txBody>
      </p:sp>
      <p:sp>
        <p:nvSpPr>
          <p:cNvPr id="34" name="圓角矩形 33"/>
          <p:cNvSpPr/>
          <p:nvPr/>
        </p:nvSpPr>
        <p:spPr>
          <a:xfrm>
            <a:off x="5575719" y="4475975"/>
            <a:ext cx="1548754" cy="2389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400" b="1" spc="1000" dirty="0">
                <a:solidFill>
                  <a:schemeClr val="bg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團購功能</a:t>
            </a:r>
          </a:p>
        </p:txBody>
      </p:sp>
      <p:sp>
        <p:nvSpPr>
          <p:cNvPr id="35" name="圓角矩形 34"/>
          <p:cNvSpPr/>
          <p:nvPr/>
        </p:nvSpPr>
        <p:spPr>
          <a:xfrm>
            <a:off x="7417241" y="4466838"/>
            <a:ext cx="1548754" cy="2389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400" b="1" spc="1000" dirty="0">
                <a:solidFill>
                  <a:schemeClr val="bg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量化功能</a:t>
            </a:r>
          </a:p>
        </p:txBody>
      </p:sp>
      <p:pic>
        <p:nvPicPr>
          <p:cNvPr id="18" name="圖片 1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597" y="1565069"/>
            <a:ext cx="2447752" cy="2368151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5900597" y="4083391"/>
            <a:ext cx="2485201" cy="276999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隔天</a:t>
            </a:r>
            <a:r>
              <a:rPr lang="en-US" altLang="zh-TW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小姐，來到菜市場進行測試</a:t>
            </a:r>
            <a:endParaRPr lang="zh-TW" altLang="zh-TW" sz="1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6084168" y="3838634"/>
            <a:ext cx="648072" cy="216024"/>
          </a:xfrm>
          <a:prstGeom prst="ellipse">
            <a:avLst/>
          </a:prstGeom>
          <a:noFill/>
          <a:ln>
            <a:solidFill>
              <a:srgbClr val="F1C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片 2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2" y="1755122"/>
            <a:ext cx="2184550" cy="2045512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274968" y="3898725"/>
            <a:ext cx="2571626" cy="461665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被天使功能說服得她，決定會去休息思考更久之後再做決定</a:t>
            </a:r>
            <a:endParaRPr lang="zh-TW" altLang="zh-TW" sz="1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3059832" y="1713141"/>
            <a:ext cx="2164080" cy="2072005"/>
            <a:chOff x="0" y="0"/>
            <a:chExt cx="2164080" cy="2072005"/>
          </a:xfrm>
        </p:grpSpPr>
        <p:pic>
          <p:nvPicPr>
            <p:cNvPr id="24" name="圖片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37"/>
            <a:stretch/>
          </p:blipFill>
          <p:spPr bwMode="auto">
            <a:xfrm>
              <a:off x="0" y="0"/>
              <a:ext cx="2164080" cy="20720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6000" y1="60889" x2="12000" y2="63556"/>
                          <a14:foregroundMark x1="18222" y1="59556" x2="27556" y2="63556"/>
                          <a14:foregroundMark x1="26667" y1="80000" x2="25333" y2="88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55"/>
            <a:stretch/>
          </p:blipFill>
          <p:spPr>
            <a:xfrm flipH="1">
              <a:off x="944880" y="853440"/>
              <a:ext cx="457200" cy="770890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6" name="文字方塊 25"/>
          <p:cNvSpPr txBox="1"/>
          <p:nvPr/>
        </p:nvSpPr>
        <p:spPr>
          <a:xfrm>
            <a:off x="2987824" y="3884724"/>
            <a:ext cx="2331879" cy="461665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最後還是被惡魔的話語說服，決定去到店裡買下商品。</a:t>
            </a:r>
            <a:endParaRPr lang="zh-TW" altLang="zh-TW" sz="1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492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"/>
                            </p:stCondLst>
                            <p:childTnLst>
                              <p:par>
                                <p:cTn id="7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19" grpId="0" animBg="1"/>
      <p:bldP spid="19" grpId="1" animBg="1"/>
      <p:bldP spid="2" grpId="0" animBg="1"/>
      <p:bldP spid="22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274968" y="136252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noFill/>
                <a:latin typeface="微軟正黑體" pitchFamily="34" charset="-120"/>
                <a:ea typeface="微軟正黑體" pitchFamily="34" charset="-120"/>
              </a:rPr>
              <a:t>設計提案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51520" y="105256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設計提案</a:t>
            </a:r>
          </a:p>
        </p:txBody>
      </p:sp>
      <p:sp>
        <p:nvSpPr>
          <p:cNvPr id="9" name="副標題 5"/>
          <p:cNvSpPr txBox="1">
            <a:spLocks/>
          </p:cNvSpPr>
          <p:nvPr/>
        </p:nvSpPr>
        <p:spPr>
          <a:xfrm>
            <a:off x="2771800" y="989094"/>
            <a:ext cx="2448272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1400" b="1" spc="1000" dirty="0">
                <a:latin typeface="微軟正黑體" pitchFamily="34" charset="-120"/>
                <a:ea typeface="微軟正黑體" pitchFamily="34" charset="-120"/>
              </a:rPr>
              <a:t>草圖與成品分享</a:t>
            </a:r>
          </a:p>
        </p:txBody>
      </p:sp>
      <p:sp>
        <p:nvSpPr>
          <p:cNvPr id="10" name="矩形 9"/>
          <p:cNvSpPr/>
          <p:nvPr/>
        </p:nvSpPr>
        <p:spPr>
          <a:xfrm>
            <a:off x="322568" y="955214"/>
            <a:ext cx="2339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spc="1000" dirty="0">
                <a:solidFill>
                  <a:srgbClr val="98C6CC"/>
                </a:solidFill>
                <a:latin typeface="微軟正黑體" pitchFamily="34" charset="-120"/>
                <a:ea typeface="微軟正黑體" pitchFamily="34" charset="-120"/>
              </a:rPr>
              <a:t>概念原型介紹</a:t>
            </a: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2647119" y="947465"/>
            <a:ext cx="0" cy="382187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圓角矩形 30"/>
          <p:cNvSpPr/>
          <p:nvPr/>
        </p:nvSpPr>
        <p:spPr>
          <a:xfrm>
            <a:off x="912947" y="4488678"/>
            <a:ext cx="1477327" cy="2389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400" b="1" spc="1000" dirty="0">
                <a:solidFill>
                  <a:schemeClr val="bg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結帳畫面</a:t>
            </a:r>
          </a:p>
        </p:txBody>
      </p:sp>
      <p:sp>
        <p:nvSpPr>
          <p:cNvPr id="32" name="圓角矩形 31"/>
          <p:cNvSpPr/>
          <p:nvPr/>
        </p:nvSpPr>
        <p:spPr>
          <a:xfrm>
            <a:off x="2638188" y="4502235"/>
            <a:ext cx="1548754" cy="2389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400" b="1" spc="1000" dirty="0">
                <a:solidFill>
                  <a:schemeClr val="bg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訂單進度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850858" y="1499447"/>
            <a:ext cx="1718274" cy="2880000"/>
            <a:chOff x="189430" y="1419622"/>
            <a:chExt cx="1768735" cy="2880000"/>
          </a:xfrm>
        </p:grpSpPr>
        <p:sp>
          <p:nvSpPr>
            <p:cNvPr id="2" name="矩形 1"/>
            <p:cNvSpPr/>
            <p:nvPr/>
          </p:nvSpPr>
          <p:spPr>
            <a:xfrm>
              <a:off x="189430" y="1419622"/>
              <a:ext cx="1768735" cy="28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7410" name="Picture 2" descr="https://lh6.googleusercontent.com/orz7QjJVKeI_MzajvexmwqMPGGyJT3skjnBtkTosTtTWsTuAeANUcHYFsdV8Vj92snsLlJJWRX7HEW4W458ioxxqCg0UZVRrjbIJTWpg9HX_oLIg3XUD7hUAkdQmLDYdYdThILctoj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30" y="1419622"/>
              <a:ext cx="1768735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2" name="Picture 4" descr="https://lh6.googleusercontent.com/Likk00qVBNE8BO-vQnCbjxXd9LxVN6DL-0A4zm-12Y2eT1PVlpfAvD7omdrBNUzY6X1Qqx7pbp_tRnFkrdzquIQ38XCBWJkWefjlUhlLnh2fzCmL7S8m3InX0Pj6tGUtmfhs5_Fp-O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88" y="1491630"/>
            <a:ext cx="1774654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ey ui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9490" t="2030" r="9880" b="1847"/>
          <a:stretch/>
        </p:blipFill>
        <p:spPr>
          <a:xfrm>
            <a:off x="5349667" y="123478"/>
            <a:ext cx="2324456" cy="477326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2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274968" y="136252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noFill/>
                <a:latin typeface="微軟正黑體" pitchFamily="34" charset="-120"/>
                <a:ea typeface="微軟正黑體" pitchFamily="34" charset="-120"/>
              </a:rPr>
              <a:t>設計提案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51520" y="105256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設計提案</a:t>
            </a:r>
          </a:p>
        </p:txBody>
      </p:sp>
      <p:sp>
        <p:nvSpPr>
          <p:cNvPr id="9" name="副標題 5"/>
          <p:cNvSpPr txBox="1">
            <a:spLocks/>
          </p:cNvSpPr>
          <p:nvPr/>
        </p:nvSpPr>
        <p:spPr>
          <a:xfrm>
            <a:off x="1619672" y="989094"/>
            <a:ext cx="2232248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b="1" spc="1000" dirty="0">
                <a:latin typeface="微軟正黑體" pitchFamily="34" charset="-120"/>
                <a:ea typeface="微軟正黑體" pitchFamily="34" charset="-120"/>
              </a:rPr>
              <a:t>狩野分析</a:t>
            </a:r>
          </a:p>
        </p:txBody>
      </p:sp>
      <p:sp>
        <p:nvSpPr>
          <p:cNvPr id="10" name="矩形 9"/>
          <p:cNvSpPr/>
          <p:nvPr/>
        </p:nvSpPr>
        <p:spPr>
          <a:xfrm>
            <a:off x="322572" y="955214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spc="1000" dirty="0">
                <a:solidFill>
                  <a:srgbClr val="98C6CC"/>
                </a:solidFill>
                <a:latin typeface="微軟正黑體" pitchFamily="34" charset="-120"/>
                <a:ea typeface="微軟正黑體" pitchFamily="34" charset="-120"/>
              </a:rPr>
              <a:t>概念評價</a:t>
            </a: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1916406" y="947465"/>
            <a:ext cx="0" cy="382187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Downloads\iconfinder_4715008_avatar_nurse_people_person_profile_icon_512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62973"/>
            <a:ext cx="1183060" cy="118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wnloads\iconfinder_4714993_avatar_business_man_people_person_icon_512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2157901"/>
            <a:ext cx="1188132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wnloads\iconfinder_4715025_avatar_people_person_profile_user_icon_512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5494"/>
            <a:ext cx="1183060" cy="118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橢圓 24"/>
          <p:cNvSpPr/>
          <p:nvPr/>
        </p:nvSpPr>
        <p:spPr>
          <a:xfrm>
            <a:off x="6164916" y="1816902"/>
            <a:ext cx="2592288" cy="2592288"/>
          </a:xfrm>
          <a:prstGeom prst="ellipse">
            <a:avLst/>
          </a:prstGeom>
          <a:solidFill>
            <a:srgbClr val="8AC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3200" b="1" dirty="0">
                <a:solidFill>
                  <a:srgbClr val="51A9BB"/>
                </a:solidFill>
                <a:latin typeface="微軟正黑體" pitchFamily="34" charset="-120"/>
                <a:ea typeface="微軟正黑體" pitchFamily="34" charset="-120"/>
              </a:rPr>
              <a:t>惡魔</a:t>
            </a:r>
            <a:endParaRPr lang="en-US" altLang="zh-TW" sz="3200" b="1" dirty="0">
              <a:solidFill>
                <a:srgbClr val="51A9BB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600" b="1" spc="500" dirty="0">
                <a:solidFill>
                  <a:srgbClr val="51A9BB"/>
                </a:solidFill>
                <a:latin typeface="微軟正黑體" pitchFamily="34" charset="-120"/>
                <a:ea typeface="微軟正黑體" pitchFamily="34" charset="-120"/>
              </a:rPr>
              <a:t>團購配對系統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6988" y="2075749"/>
            <a:ext cx="1265212" cy="12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ownloads\iconfinder_4714992_avatar_man_people_person_profile_icon_512px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422" y="2110969"/>
            <a:ext cx="1270284" cy="127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132637" y="3377500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家庭主婦</a:t>
            </a:r>
            <a:endParaRPr lang="zh-TW" altLang="en-US" sz="1100" dirty="0"/>
          </a:p>
        </p:txBody>
      </p:sp>
      <p:sp>
        <p:nvSpPr>
          <p:cNvPr id="14" name="矩形 13"/>
          <p:cNvSpPr/>
          <p:nvPr/>
        </p:nvSpPr>
        <p:spPr>
          <a:xfrm>
            <a:off x="1424662" y="3377500"/>
            <a:ext cx="13131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節儉生活的留學生</a:t>
            </a:r>
            <a:endParaRPr lang="zh-TW" altLang="en-US" sz="1100" dirty="0"/>
          </a:p>
        </p:txBody>
      </p:sp>
      <p:sp>
        <p:nvSpPr>
          <p:cNvPr id="15" name="矩形 14"/>
          <p:cNvSpPr/>
          <p:nvPr/>
        </p:nvSpPr>
        <p:spPr>
          <a:xfrm>
            <a:off x="2673272" y="3377500"/>
            <a:ext cx="13131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會控管收支的學生</a:t>
            </a:r>
            <a:endParaRPr lang="zh-TW" altLang="en-US" sz="1100" dirty="0"/>
          </a:p>
        </p:txBody>
      </p:sp>
      <p:sp>
        <p:nvSpPr>
          <p:cNvPr id="42" name="橢圓 41"/>
          <p:cNvSpPr/>
          <p:nvPr/>
        </p:nvSpPr>
        <p:spPr>
          <a:xfrm>
            <a:off x="493142" y="1816902"/>
            <a:ext cx="2592288" cy="2592288"/>
          </a:xfrm>
          <a:prstGeom prst="ellipse">
            <a:avLst/>
          </a:prstGeom>
          <a:solidFill>
            <a:srgbClr val="FAE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2B79C"/>
                </a:solidFill>
                <a:latin typeface="微軟正黑體" pitchFamily="34" charset="-120"/>
                <a:ea typeface="微軟正黑體" pitchFamily="34" charset="-120"/>
              </a:rPr>
              <a:t>優惠地圖</a:t>
            </a:r>
          </a:p>
        </p:txBody>
      </p:sp>
      <p:sp>
        <p:nvSpPr>
          <p:cNvPr id="43" name="橢圓 42"/>
          <p:cNvSpPr/>
          <p:nvPr/>
        </p:nvSpPr>
        <p:spPr>
          <a:xfrm>
            <a:off x="3329029" y="1816902"/>
            <a:ext cx="2592288" cy="2592288"/>
          </a:xfrm>
          <a:prstGeom prst="ellipse">
            <a:avLst/>
          </a:prstGeom>
          <a:solidFill>
            <a:srgbClr val="BBD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3200" b="1" dirty="0">
                <a:solidFill>
                  <a:srgbClr val="73BBAA"/>
                </a:solidFill>
                <a:latin typeface="微軟正黑體" pitchFamily="34" charset="-120"/>
                <a:ea typeface="微軟正黑體" pitchFamily="34" charset="-120"/>
              </a:rPr>
              <a:t>天使</a:t>
            </a:r>
            <a:endParaRPr lang="en-US" altLang="zh-TW" sz="3200" b="1" dirty="0">
              <a:solidFill>
                <a:srgbClr val="73BBAA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zh-TW" sz="1600" b="1" spc="500" dirty="0">
                <a:solidFill>
                  <a:srgbClr val="73BBAA"/>
                </a:solidFill>
                <a:latin typeface="微軟正黑體" pitchFamily="34" charset="-120"/>
                <a:ea typeface="微軟正黑體" pitchFamily="34" charset="-120"/>
              </a:rPr>
              <a:t>消費量化提醒</a:t>
            </a:r>
            <a:endParaRPr lang="zh-TW" altLang="en-US" sz="1600" b="1" spc="500" dirty="0">
              <a:solidFill>
                <a:srgbClr val="73BBAA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橢圓 43"/>
          <p:cNvSpPr/>
          <p:nvPr/>
        </p:nvSpPr>
        <p:spPr>
          <a:xfrm>
            <a:off x="6164916" y="1816902"/>
            <a:ext cx="2592288" cy="2592288"/>
          </a:xfrm>
          <a:prstGeom prst="ellipse">
            <a:avLst/>
          </a:prstGeom>
          <a:solidFill>
            <a:srgbClr val="8AC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3200" b="1" dirty="0">
                <a:solidFill>
                  <a:srgbClr val="51A9BB"/>
                </a:solidFill>
                <a:latin typeface="微軟正黑體" pitchFamily="34" charset="-120"/>
                <a:ea typeface="微軟正黑體" pitchFamily="34" charset="-120"/>
              </a:rPr>
              <a:t>惡魔</a:t>
            </a:r>
            <a:endParaRPr lang="en-US" altLang="zh-TW" sz="3200" b="1" dirty="0">
              <a:solidFill>
                <a:srgbClr val="51A9BB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600" b="1" spc="500" dirty="0">
                <a:solidFill>
                  <a:srgbClr val="51A9BB"/>
                </a:solidFill>
                <a:latin typeface="微軟正黑體" pitchFamily="34" charset="-120"/>
                <a:ea typeface="微軟正黑體" pitchFamily="34" charset="-120"/>
              </a:rPr>
              <a:t>團購配對系統</a:t>
            </a:r>
          </a:p>
        </p:txBody>
      </p:sp>
      <p:sp>
        <p:nvSpPr>
          <p:cNvPr id="16" name="矩形 15"/>
          <p:cNvSpPr/>
          <p:nvPr/>
        </p:nvSpPr>
        <p:spPr>
          <a:xfrm>
            <a:off x="6372442" y="3377500"/>
            <a:ext cx="14542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沒有物質慾望的學生</a:t>
            </a:r>
            <a:endParaRPr lang="zh-TW" altLang="en-US" sz="1100" dirty="0"/>
          </a:p>
        </p:txBody>
      </p:sp>
      <p:sp>
        <p:nvSpPr>
          <p:cNvPr id="17" name="矩形 16"/>
          <p:cNvSpPr/>
          <p:nvPr/>
        </p:nvSpPr>
        <p:spPr>
          <a:xfrm>
            <a:off x="5040027" y="3377500"/>
            <a:ext cx="14542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精打細算的職業婦女</a:t>
            </a:r>
            <a:endParaRPr lang="zh-TW" altLang="en-US" sz="11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3591"/>
            <a:ext cx="3105084" cy="77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橢圓 5"/>
          <p:cNvSpPr/>
          <p:nvPr/>
        </p:nvSpPr>
        <p:spPr>
          <a:xfrm>
            <a:off x="493142" y="1816902"/>
            <a:ext cx="2592288" cy="2592288"/>
          </a:xfrm>
          <a:prstGeom prst="ellipse">
            <a:avLst/>
          </a:prstGeom>
          <a:solidFill>
            <a:srgbClr val="FAE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2B79C"/>
                </a:solidFill>
                <a:latin typeface="微軟正黑體" pitchFamily="34" charset="-120"/>
                <a:ea typeface="微軟正黑體" pitchFamily="34" charset="-120"/>
              </a:rPr>
              <a:t>優惠地圖</a:t>
            </a:r>
          </a:p>
        </p:txBody>
      </p:sp>
      <p:sp>
        <p:nvSpPr>
          <p:cNvPr id="40" name="橢圓 39"/>
          <p:cNvSpPr/>
          <p:nvPr/>
        </p:nvSpPr>
        <p:spPr>
          <a:xfrm>
            <a:off x="3329029" y="1816902"/>
            <a:ext cx="2592288" cy="2592288"/>
          </a:xfrm>
          <a:prstGeom prst="ellipse">
            <a:avLst/>
          </a:prstGeom>
          <a:solidFill>
            <a:srgbClr val="BBD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3200" b="1" dirty="0">
                <a:solidFill>
                  <a:srgbClr val="73BBAA"/>
                </a:solidFill>
                <a:latin typeface="微軟正黑體" pitchFamily="34" charset="-120"/>
                <a:ea typeface="微軟正黑體" pitchFamily="34" charset="-120"/>
              </a:rPr>
              <a:t>天使</a:t>
            </a:r>
            <a:endParaRPr lang="en-US" altLang="zh-TW" sz="3200" b="1" dirty="0">
              <a:solidFill>
                <a:srgbClr val="73BBAA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zh-TW" sz="1600" b="1" spc="500" dirty="0">
                <a:solidFill>
                  <a:srgbClr val="73BBAA"/>
                </a:solidFill>
                <a:latin typeface="微軟正黑體" pitchFamily="34" charset="-120"/>
                <a:ea typeface="微軟正黑體" pitchFamily="34" charset="-120"/>
              </a:rPr>
              <a:t>消費量化提醒</a:t>
            </a:r>
            <a:endParaRPr lang="zh-TW" altLang="en-US" sz="1600" b="1" spc="500" dirty="0">
              <a:solidFill>
                <a:srgbClr val="73BBAA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37733"/>
              </p:ext>
            </p:extLst>
          </p:nvPr>
        </p:nvGraphicFramePr>
        <p:xfrm>
          <a:off x="624707" y="1530701"/>
          <a:ext cx="6454425" cy="287848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49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2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24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24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966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功能名稱：優惠地圖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user 1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user 2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user 3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user 4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user 5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41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如果</a:t>
                      </a:r>
                      <a:r>
                        <a:rPr lang="zh-TW" sz="1100" u="sng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擁有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這個產品</a:t>
                      </a:r>
                      <a:r>
                        <a:rPr lang="en-US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服務，你覺得如何？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應該的</a:t>
                      </a:r>
                      <a:endParaRPr lang="zh-TW" sz="11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喜歡</a:t>
                      </a:r>
                      <a:endParaRPr lang="zh-TW" sz="11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41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如果</a:t>
                      </a:r>
                      <a:r>
                        <a:rPr lang="zh-TW" sz="1100" u="sng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沒有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這個產品</a:t>
                      </a:r>
                      <a:r>
                        <a:rPr lang="en-US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服務，你覺得如何？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不喜歡</a:t>
                      </a:r>
                      <a:endParaRPr lang="zh-TW" sz="1400" b="1" kern="10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3335" marR="13335" marT="9525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能忍受</a:t>
                      </a:r>
                      <a:endParaRPr lang="zh-TW" sz="1400" b="1" kern="10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3335" marR="13335" marT="9525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41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需求類型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 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魅力型需求 </a:t>
                      </a:r>
                      <a:r>
                        <a:rPr lang="en-US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O 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期望 </a:t>
                      </a:r>
                      <a:r>
                        <a:rPr lang="en-US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M 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基本需求</a:t>
                      </a:r>
                      <a:br>
                        <a:rPr lang="en-US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I 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無差異需求 </a:t>
                      </a:r>
                      <a:r>
                        <a:rPr lang="en-US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R 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不需要 </a:t>
                      </a:r>
                      <a:r>
                        <a:rPr lang="en-US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Q 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有疑問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M</a:t>
                      </a:r>
                      <a:endParaRPr lang="zh-TW" sz="11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O</a:t>
                      </a:r>
                      <a:endParaRPr lang="zh-TW" sz="11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O</a:t>
                      </a:r>
                      <a:endParaRPr lang="zh-TW" sz="11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sz="11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sz="11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得票佔比：</a:t>
                      </a:r>
                      <a:r>
                        <a:rPr lang="en-US" sz="12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12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類型票數</a:t>
                      </a:r>
                      <a:r>
                        <a:rPr lang="en-US" sz="12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sz="12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總票數</a:t>
                      </a:r>
                      <a:r>
                        <a:rPr lang="en-US" sz="12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)% </a:t>
                      </a:r>
                      <a:endParaRPr lang="zh-TW" sz="12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M:20</a:t>
                      </a:r>
                      <a:endParaRPr lang="zh-TW" sz="12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O:40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A:40</a:t>
                      </a:r>
                      <a:endParaRPr lang="zh-TW" sz="12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I:0</a:t>
                      </a:r>
                      <a:endParaRPr lang="zh-TW" sz="12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R:0</a:t>
                      </a:r>
                      <a:endParaRPr lang="zh-TW" sz="12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Q:0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7427606" y="2939007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DSI</a:t>
            </a:r>
            <a:endParaRPr lang="zh-TW" altLang="zh-TW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05352" y="1867775"/>
            <a:ext cx="450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</a:t>
            </a:r>
            <a:endParaRPr lang="zh-TW" altLang="en-US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626955" y="3169839"/>
            <a:ext cx="11544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>
                <a:solidFill>
                  <a:schemeClr val="accent2"/>
                </a:solidFill>
              </a:rPr>
              <a:t>-0.6</a:t>
            </a:r>
            <a:endParaRPr lang="zh-TW" altLang="zh-TW" sz="4800" dirty="0">
              <a:solidFill>
                <a:schemeClr val="accent2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879837" y="2093409"/>
            <a:ext cx="833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solidFill>
                  <a:schemeClr val="accent2"/>
                </a:solidFill>
              </a:rPr>
              <a:t>0.8</a:t>
            </a:r>
            <a:endParaRPr lang="zh-TW" altLang="en-US" sz="4000" dirty="0">
              <a:solidFill>
                <a:schemeClr val="accent2"/>
              </a:solidFill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368172"/>
              </p:ext>
            </p:extLst>
          </p:nvPr>
        </p:nvGraphicFramePr>
        <p:xfrm>
          <a:off x="348418" y="1491630"/>
          <a:ext cx="6912768" cy="316835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372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功能名稱：天使</a:t>
                      </a:r>
                      <a:r>
                        <a:rPr lang="en-US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高額消費量化提醒</a:t>
                      </a:r>
                      <a:r>
                        <a:rPr lang="en-US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>
                    <a:solidFill>
                      <a:srgbClr val="73BB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user 1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>
                    <a:solidFill>
                      <a:srgbClr val="73BB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user 2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>
                    <a:solidFill>
                      <a:srgbClr val="73BB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user 3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>
                    <a:solidFill>
                      <a:srgbClr val="73BB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user 4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>
                    <a:solidFill>
                      <a:srgbClr val="73BB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user 5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>
                    <a:solidFill>
                      <a:srgbClr val="73B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06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如果</a:t>
                      </a:r>
                      <a:r>
                        <a:rPr lang="zh-TW" sz="1100" u="sng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擁有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這個產品</a:t>
                      </a:r>
                      <a:r>
                        <a:rPr lang="en-US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服務，你覺得如何？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>
                    <a:solidFill>
                      <a:srgbClr val="73BB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i="0" u="none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喜歡</a:t>
                      </a:r>
                      <a:endParaRPr lang="zh-TW" sz="1200" b="1" i="0" u="none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i="0" u="none" kern="10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應該的</a:t>
                      </a:r>
                      <a:endParaRPr lang="zh-TW" sz="1400" b="1" i="0" u="none" kern="10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u="none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喜歡</a:t>
                      </a:r>
                      <a:endParaRPr lang="zh-TW" altLang="zh-TW" sz="1200" b="1" i="0" u="none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06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如果</a:t>
                      </a:r>
                      <a:r>
                        <a:rPr lang="zh-TW" sz="1100" u="sng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沒有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這個產品</a:t>
                      </a:r>
                      <a:r>
                        <a:rPr lang="en-US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服務，你覺得如何？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>
                    <a:solidFill>
                      <a:srgbClr val="73BB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i="0" u="none" kern="10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無所謂</a:t>
                      </a:r>
                      <a:endParaRPr lang="zh-TW" sz="1400" b="1" i="0" u="none" kern="10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i="0" u="none" kern="10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應該的</a:t>
                      </a:r>
                      <a:endParaRPr lang="zh-TW" sz="1400" b="1" i="0" u="none" kern="10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i="0" u="none" kern="10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能忍受</a:t>
                      </a:r>
                      <a:endParaRPr lang="zh-TW" sz="1400" b="1" i="0" u="none" kern="10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i="0" u="none" kern="10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無所謂</a:t>
                      </a:r>
                      <a:endParaRPr lang="zh-TW" sz="1400" b="1" i="0" u="none" kern="10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i="0" u="none" kern="10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能忍受</a:t>
                      </a:r>
                      <a:endParaRPr lang="zh-TW" sz="1400" b="1" i="0" u="none" kern="10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3335" marR="1333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06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需求類型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 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魅力型需求 </a:t>
                      </a:r>
                      <a:r>
                        <a:rPr lang="en-US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O 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期望 </a:t>
                      </a:r>
                      <a:r>
                        <a:rPr lang="en-US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M 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基本需求</a:t>
                      </a:r>
                      <a:br>
                        <a:rPr lang="en-US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I 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無差異需求 </a:t>
                      </a:r>
                      <a:r>
                        <a:rPr lang="en-US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R 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不需要 </a:t>
                      </a:r>
                      <a:r>
                        <a:rPr lang="en-US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Q 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有疑問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>
                    <a:solidFill>
                      <a:srgbClr val="73BB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sz="12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sz="12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I</a:t>
                      </a:r>
                      <a:endParaRPr lang="zh-TW" sz="12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得票佔比：</a:t>
                      </a:r>
                      <a:r>
                        <a:rPr lang="en-US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類型票數</a:t>
                      </a:r>
                      <a:r>
                        <a:rPr lang="en-US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總票數</a:t>
                      </a:r>
                      <a:r>
                        <a:rPr lang="en-US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)% 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>
                    <a:solidFill>
                      <a:srgbClr val="73BB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M:0</a:t>
                      </a:r>
                      <a:endParaRPr lang="zh-TW" sz="12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O:0</a:t>
                      </a:r>
                      <a:endParaRPr lang="zh-TW" sz="12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A:80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I:20</a:t>
                      </a:r>
                      <a:endParaRPr lang="zh-TW" sz="12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R:0</a:t>
                      </a:r>
                      <a:endParaRPr lang="zh-TW" sz="12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Q:0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3" name="矩形 52"/>
          <p:cNvSpPr/>
          <p:nvPr/>
        </p:nvSpPr>
        <p:spPr>
          <a:xfrm>
            <a:off x="7452981" y="2939007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DSI</a:t>
            </a:r>
            <a:endParaRPr lang="zh-TW" altLang="zh-TW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530727" y="1867775"/>
            <a:ext cx="450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SI</a:t>
            </a:r>
            <a:endParaRPr lang="zh-TW" altLang="en-US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7878088" y="3166391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>
                <a:solidFill>
                  <a:srgbClr val="73BBAA"/>
                </a:solidFill>
              </a:rPr>
              <a:t>0</a:t>
            </a:r>
            <a:endParaRPr lang="zh-TW" altLang="zh-TW" sz="4800" dirty="0">
              <a:solidFill>
                <a:srgbClr val="73BBAA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905212" y="2093409"/>
            <a:ext cx="833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solidFill>
                  <a:srgbClr val="73BBAA"/>
                </a:solidFill>
              </a:rPr>
              <a:t>0.8</a:t>
            </a:r>
            <a:endParaRPr lang="zh-TW" altLang="en-US" sz="4000" dirty="0">
              <a:solidFill>
                <a:srgbClr val="73BBAA"/>
              </a:solidFill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488840"/>
              </p:ext>
            </p:extLst>
          </p:nvPr>
        </p:nvGraphicFramePr>
        <p:xfrm>
          <a:off x="385248" y="1491630"/>
          <a:ext cx="6840762" cy="315407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4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4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172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No.03_</a:t>
                      </a:r>
                      <a:r>
                        <a:rPr lang="zh-TW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功能名稱：惡魔</a:t>
                      </a:r>
                      <a:r>
                        <a:rPr lang="en-US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線上配對湊人數，鼓勵多花費</a:t>
                      </a:r>
                      <a:r>
                        <a:rPr lang="en-US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>
                    <a:solidFill>
                      <a:srgbClr val="51A9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user 1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>
                    <a:solidFill>
                      <a:srgbClr val="51A9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user 2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>
                    <a:solidFill>
                      <a:srgbClr val="51A9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user 3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>
                    <a:solidFill>
                      <a:srgbClr val="51A9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user 4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>
                    <a:solidFill>
                      <a:srgbClr val="51A9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user 5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>
                    <a:solidFill>
                      <a:srgbClr val="51A9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59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如果</a:t>
                      </a:r>
                      <a:r>
                        <a:rPr lang="zh-TW" sz="1100" u="sng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擁有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這個產品</a:t>
                      </a:r>
                      <a:r>
                        <a:rPr lang="en-US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服務，你覺得如何？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>
                    <a:solidFill>
                      <a:srgbClr val="51A9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喜歡</a:t>
                      </a:r>
                      <a:endParaRPr lang="zh-TW" sz="1400" b="1" kern="10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3335" marR="13335" marT="9525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無所謂</a:t>
                      </a:r>
                      <a:endParaRPr lang="zh-TW" sz="1400" b="1" kern="10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3335" marR="13335" marT="9525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59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如果</a:t>
                      </a:r>
                      <a:r>
                        <a:rPr lang="zh-TW" sz="1100" u="sng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沒有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這個產品</a:t>
                      </a:r>
                      <a:r>
                        <a:rPr lang="en-US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服務，你覺得如何？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>
                    <a:solidFill>
                      <a:srgbClr val="51A9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不喜歡</a:t>
                      </a:r>
                      <a:endParaRPr lang="zh-TW" sz="1400" b="1" kern="10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3335" marR="13335" marT="9525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能忍受</a:t>
                      </a:r>
                      <a:endParaRPr lang="zh-TW" sz="1400" b="1" kern="10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3335" marR="13335" marT="9525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無所謂</a:t>
                      </a:r>
                      <a:endParaRPr lang="zh-TW" sz="1400" b="1" kern="10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3335" marR="13335" marT="9525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59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需求類型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 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魅力型需求 </a:t>
                      </a:r>
                      <a:r>
                        <a:rPr lang="en-US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O 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期望 </a:t>
                      </a:r>
                      <a:r>
                        <a:rPr lang="en-US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M 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基本需求</a:t>
                      </a:r>
                      <a:br>
                        <a:rPr lang="en-US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I 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無差異需求 </a:t>
                      </a:r>
                      <a:r>
                        <a:rPr lang="en-US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R 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不需要 </a:t>
                      </a:r>
                      <a:r>
                        <a:rPr lang="en-US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Q </a:t>
                      </a:r>
                      <a:r>
                        <a:rPr lang="zh-TW" sz="11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有疑問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>
                    <a:solidFill>
                      <a:srgbClr val="51A9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O</a:t>
                      </a:r>
                      <a:endParaRPr lang="zh-TW" sz="12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O</a:t>
                      </a:r>
                      <a:endParaRPr lang="zh-TW" sz="12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I</a:t>
                      </a:r>
                      <a:endParaRPr lang="zh-TW" sz="12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I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得票佔比：</a:t>
                      </a:r>
                      <a:r>
                        <a:rPr lang="en-US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類型票數</a:t>
                      </a:r>
                      <a:r>
                        <a:rPr lang="en-US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總票數</a:t>
                      </a:r>
                      <a:r>
                        <a:rPr lang="en-US" sz="12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)% 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>
                    <a:solidFill>
                      <a:srgbClr val="51A9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M:0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O:40</a:t>
                      </a:r>
                      <a:endParaRPr lang="zh-TW" sz="12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A:20</a:t>
                      </a:r>
                      <a:endParaRPr lang="zh-TW" sz="12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I:40</a:t>
                      </a:r>
                      <a:endParaRPr lang="zh-TW" sz="12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R:0</a:t>
                      </a:r>
                      <a:endParaRPr lang="zh-TW" sz="12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Q:0</a:t>
                      </a:r>
                      <a:endParaRPr lang="zh-TW" sz="12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3335" marR="1333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8" name="矩形 57"/>
          <p:cNvSpPr/>
          <p:nvPr/>
        </p:nvSpPr>
        <p:spPr>
          <a:xfrm>
            <a:off x="7462350" y="2922902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8AC6D1"/>
                </a:solidFill>
              </a:rPr>
              <a:t>DSI</a:t>
            </a:r>
            <a:endParaRPr lang="zh-TW" altLang="zh-TW" sz="2400" b="1" dirty="0">
              <a:solidFill>
                <a:srgbClr val="8AC6D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540096" y="1851670"/>
            <a:ext cx="450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8AC6D1"/>
                </a:solidFill>
              </a:rPr>
              <a:t>SI</a:t>
            </a:r>
            <a:endParaRPr lang="zh-TW" altLang="en-US" sz="2800" b="1" dirty="0">
              <a:solidFill>
                <a:srgbClr val="8AC6D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887457" y="3150286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>
                <a:solidFill>
                  <a:srgbClr val="51A9BB"/>
                </a:solidFill>
              </a:rPr>
              <a:t>0</a:t>
            </a:r>
            <a:endParaRPr lang="zh-TW" altLang="zh-TW" sz="4800" dirty="0">
              <a:solidFill>
                <a:srgbClr val="51A9BB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914581" y="2077304"/>
            <a:ext cx="833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solidFill>
                  <a:srgbClr val="51A9BB"/>
                </a:solidFill>
              </a:rPr>
              <a:t>0.8</a:t>
            </a:r>
            <a:endParaRPr lang="zh-TW" altLang="en-US" sz="4000" dirty="0">
              <a:solidFill>
                <a:srgbClr val="51A9BB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71" y="1284782"/>
            <a:ext cx="3939789" cy="365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矩形 25"/>
          <p:cNvSpPr/>
          <p:nvPr/>
        </p:nvSpPr>
        <p:spPr>
          <a:xfrm>
            <a:off x="4881560" y="2484948"/>
            <a:ext cx="36586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在灰色圈子裡的就是質量特性敏感性不大，可暫時不予以考慮的功能。離原點越遠的優先程度越高。</a:t>
            </a:r>
          </a:p>
          <a:p>
            <a:endParaRPr lang="zh-TW" altLang="en-US" b="1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上圖中功能分析後皆在灰色圈子之外，表示皆有開發價值，其中應最優先開發功能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，其次是功能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，最後是功能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634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75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0" dur="75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2" dur="75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750" fill="hold"/>
                                        <p:tgtEl>
                                          <p:spTgt spid="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6" dur="75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8" dur="750" fill="hold"/>
                                        <p:tgtEl>
                                          <p:spTgt spid="4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0.20191 -0.46914 " pathEditMode="relative" rAng="0" ptsTypes="AA">
                                      <p:cBhvr>
                                        <p:cTn id="23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7" y="-23457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08642E-6 L -0.2434 -0.47068 " pathEditMode="relative" rAng="0" ptsTypes="AA">
                                      <p:cBhvr>
                                        <p:cTn id="23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0" y="-23549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0.20191 -0.46914 " pathEditMode="relative" rAng="0" ptsTypes="AA">
                                      <p:cBhvr>
                                        <p:cTn id="234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7" y="-23457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08642E-6 L -0.0191 -0.4676 " pathEditMode="relative" rAng="0" ptsTypes="AA">
                                      <p:cBhvr>
                                        <p:cTn id="236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" y="-23395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08642E-6 L -0.2434 -0.47068 " pathEditMode="relative" rAng="0" ptsTypes="AA">
                                      <p:cBhvr>
                                        <p:cTn id="23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0" y="-23549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08642E-6 L -0.0191 -0.4676 " pathEditMode="relative" rAng="0" ptsTypes="AA">
                                      <p:cBhvr>
                                        <p:cTn id="240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" y="-23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500"/>
                            </p:stCondLst>
                            <p:childTnLst>
                              <p:par>
                                <p:cTn id="242" presetID="2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21" presetClass="exit" presetSubtype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3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21" presetClass="exit" presetSubtype="1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0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2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2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00"/>
                            </p:stCondLst>
                            <p:childTnLst>
                              <p:par>
                                <p:cTn id="3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75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7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7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50"/>
                            </p:stCondLst>
                            <p:childTnLst>
                              <p:par>
                                <p:cTn id="3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5" grpId="3" animBg="1"/>
      <p:bldP spid="3" grpId="0"/>
      <p:bldP spid="3" grpId="1"/>
      <p:bldP spid="14" grpId="0"/>
      <p:bldP spid="14" grpId="1"/>
      <p:bldP spid="15" grpId="0"/>
      <p:bldP spid="15" grpId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4" grpId="2" animBg="1"/>
      <p:bldP spid="44" grpId="3" animBg="1"/>
      <p:bldP spid="44" grpId="5" animBg="1"/>
      <p:bldP spid="16" grpId="0"/>
      <p:bldP spid="16" grpId="1"/>
      <p:bldP spid="17" grpId="0"/>
      <p:bldP spid="17" grpId="1"/>
      <p:bldP spid="6" grpId="0" animBg="1"/>
      <p:bldP spid="6" grpId="1" animBg="1"/>
      <p:bldP spid="6" grpId="2" animBg="1"/>
      <p:bldP spid="6" grpId="3" animBg="1"/>
      <p:bldP spid="40" grpId="0" animBg="1"/>
      <p:bldP spid="40" grpId="1" animBg="1"/>
      <p:bldP spid="40" grpId="2" animBg="1"/>
      <p:bldP spid="40" grpId="3" animBg="1"/>
      <p:bldP spid="40" grpId="4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2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274968" y="136252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rgbClr val="FFC000"/>
                  </a:solidFill>
                </a:ln>
                <a:noFill/>
                <a:latin typeface="微軟正黑體" pitchFamily="34" charset="-120"/>
                <a:ea typeface="微軟正黑體" pitchFamily="34" charset="-120"/>
              </a:rPr>
              <a:t>附件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51520" y="105256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rgbClr val="F5D769"/>
                  </a:solidFill>
                </a:ln>
                <a:solidFill>
                  <a:srgbClr val="F1C627"/>
                </a:solidFill>
                <a:latin typeface="微軟正黑體" pitchFamily="34" charset="-120"/>
                <a:ea typeface="微軟正黑體" pitchFamily="34" charset="-120"/>
              </a:rPr>
              <a:t>附件</a:t>
            </a:r>
          </a:p>
        </p:txBody>
      </p:sp>
      <p:sp>
        <p:nvSpPr>
          <p:cNvPr id="9" name="副標題 5"/>
          <p:cNvSpPr txBox="1">
            <a:spLocks/>
          </p:cNvSpPr>
          <p:nvPr/>
        </p:nvSpPr>
        <p:spPr>
          <a:xfrm>
            <a:off x="1586164" y="997199"/>
            <a:ext cx="2232248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b="1" spc="1000" dirty="0">
                <a:latin typeface="微軟正黑體" pitchFamily="34" charset="-120"/>
                <a:ea typeface="微軟正黑體" pitchFamily="34" charset="-120"/>
              </a:rPr>
              <a:t>功能地圖</a:t>
            </a:r>
          </a:p>
        </p:txBody>
      </p:sp>
      <p:sp>
        <p:nvSpPr>
          <p:cNvPr id="10" name="矩形 9"/>
          <p:cNvSpPr/>
          <p:nvPr/>
        </p:nvSpPr>
        <p:spPr>
          <a:xfrm>
            <a:off x="322572" y="955214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spc="1000" dirty="0">
                <a:solidFill>
                  <a:srgbClr val="E5E07F"/>
                </a:solidFill>
                <a:latin typeface="微軟正黑體" pitchFamily="34" charset="-120"/>
                <a:ea typeface="微軟正黑體" pitchFamily="34" charset="-120"/>
              </a:rPr>
              <a:t>互動原型</a:t>
            </a: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1916406" y="947465"/>
            <a:ext cx="0" cy="382187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08" y="699542"/>
            <a:ext cx="7735668" cy="412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66041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5"/>
          <p:cNvSpPr txBox="1">
            <a:spLocks/>
          </p:cNvSpPr>
          <p:nvPr/>
        </p:nvSpPr>
        <p:spPr>
          <a:xfrm>
            <a:off x="1691680" y="997199"/>
            <a:ext cx="2232248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spc="1000" dirty="0">
                <a:latin typeface="微軟正黑體" pitchFamily="34" charset="-120"/>
                <a:ea typeface="微軟正黑體" pitchFamily="34" charset="-120"/>
              </a:rPr>
              <a:t>UIFLOW</a:t>
            </a:r>
            <a:endParaRPr lang="zh-TW" altLang="en-US" sz="1400" b="1" spc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2572" y="955214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spc="1000" dirty="0">
                <a:solidFill>
                  <a:srgbClr val="E5E07F"/>
                </a:solidFill>
                <a:latin typeface="微軟正黑體" pitchFamily="34" charset="-120"/>
                <a:ea typeface="微軟正黑體" pitchFamily="34" charset="-120"/>
              </a:rPr>
              <a:t>互動原型</a:t>
            </a: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1911773" y="947465"/>
            <a:ext cx="0" cy="382187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274968" y="136252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rgbClr val="FFC000"/>
                  </a:solidFill>
                </a:ln>
                <a:noFill/>
                <a:latin typeface="微軟正黑體" pitchFamily="34" charset="-120"/>
                <a:ea typeface="微軟正黑體" pitchFamily="34" charset="-120"/>
              </a:rPr>
              <a:t>附件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51520" y="105256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rgbClr val="F5D769"/>
                  </a:solidFill>
                </a:ln>
                <a:solidFill>
                  <a:srgbClr val="F1C627"/>
                </a:solidFill>
                <a:latin typeface="微軟正黑體" pitchFamily="34" charset="-120"/>
                <a:ea typeface="微軟正黑體" pitchFamily="34" charset="-120"/>
              </a:rPr>
              <a:t>附件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47650"/>
            <a:ext cx="7419975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855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5"/>
          <p:cNvSpPr txBox="1">
            <a:spLocks/>
          </p:cNvSpPr>
          <p:nvPr/>
        </p:nvSpPr>
        <p:spPr>
          <a:xfrm>
            <a:off x="1547664" y="989094"/>
            <a:ext cx="2232248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spc="1000" dirty="0">
                <a:latin typeface="微軟正黑體" pitchFamily="34" charset="-120"/>
                <a:ea typeface="微軟正黑體" pitchFamily="34" charset="-120"/>
              </a:rPr>
              <a:t>KEYUI</a:t>
            </a:r>
            <a:endParaRPr lang="zh-TW" altLang="en-US" sz="1400" b="1" spc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2572" y="955214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spc="1000" dirty="0">
                <a:solidFill>
                  <a:srgbClr val="E5E07F"/>
                </a:solidFill>
                <a:latin typeface="微軟正黑體" pitchFamily="34" charset="-120"/>
                <a:ea typeface="微軟正黑體" pitchFamily="34" charset="-120"/>
              </a:rPr>
              <a:t>互動原型</a:t>
            </a: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1907704" y="947465"/>
            <a:ext cx="0" cy="382187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274968" y="136252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rgbClr val="FFC000"/>
                  </a:solidFill>
                </a:ln>
                <a:noFill/>
                <a:latin typeface="微軟正黑體" pitchFamily="34" charset="-120"/>
                <a:ea typeface="微軟正黑體" pitchFamily="34" charset="-120"/>
              </a:rPr>
              <a:t>附件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51520" y="105256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rgbClr val="F5D769"/>
                  </a:solidFill>
                </a:ln>
                <a:solidFill>
                  <a:srgbClr val="F1C627"/>
                </a:solidFill>
                <a:latin typeface="微軟正黑體" pitchFamily="34" charset="-120"/>
                <a:ea typeface="微軟正黑體" pitchFamily="34" charset="-120"/>
              </a:rPr>
              <a:t>附件</a:t>
            </a:r>
          </a:p>
        </p:txBody>
      </p:sp>
      <p:pic>
        <p:nvPicPr>
          <p:cNvPr id="4099" name="Picture 3" descr="https://lh5.googleusercontent.com/SsGVoHkgOJHeKXva_nLNFvU3wt_kqPaPktpKG597xwdW1bSb3kyHKRx6WcL4wSiBf2ptc81TcHksn4z_2IZ8qsoqZ-QC6KvoCDGl9D_9kPWF6UIMezD7Afo_DGerh78gSo2GCx6mSI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840" y="1491870"/>
            <a:ext cx="121456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4.googleusercontent.com/vIXl4LjVNpoGNMU7lcqte-oQN8S--q2sQ_uH3QetY7gMsNWsRe5UM3CjO7TrfTE6g0bEvaHtPHQbGDSri0W-ym0vGVm0ixsC07rlAYeuD54eYrd8rcPw8GFRsqAIEkSED7D_K3xHWw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51" y="1491870"/>
            <a:ext cx="121156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lh6.googleusercontent.com/_OUHtUplSNydulpU6qAldddzIG0AfZH0Ga-DYBqxyb83nrxNDWibBYln3CrdaSKFDejhYVB431fEb5T4Bw_0zSj3VCLU29u9sBl9IYcK8Ub_i4PNexIKd8t1X5I1R2TgAUyfC9yWSu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" y="1491870"/>
            <a:ext cx="121414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s://lh6.googleusercontent.com/gE6KNDHBj16f8uvpRlZBBJBKgKqtmonY-N-5QCLnQkXn_z1R8fcuJwlgkgWEqwZ6cXMzxo1Udlptyc2Ye3ZVh5RlZ42at30dPcmiFhQ-Mlu837fiUScxZFQce651iCV6XEAizVMgc0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024" y="2860022"/>
            <a:ext cx="121996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lh3.googleusercontent.com/33PiYET3iga3DSLmMisGtTiYuQwhZiONndsTv9m8DyiBbo1R5UcaXhpe7-AMZHEJsHYvmJlxrr6Z7CNwZInqsNBOIoY9lkW8p0tZ8v5DNgDOeKCXJItd00jWgn1QrKnKWLP-ykljGP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15" y="2860022"/>
            <a:ext cx="122192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h3.googleusercontent.com/UyZ99DiALKtn-b7Z8XVHVslAhdxELqFaXFmKOdQ2fwWNLrzRBHyY_nNCc-gDxK4AJQ8a_lyq9q5iRvbSzhC7-i5-sf-5OAIJCH4_lqCsQd-eZkcscfUh1Tqi_I4fdq6N9xK8HygV7J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32" y="2860022"/>
            <a:ext cx="121456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lh6.googleusercontent.com/VEWJ4v8jV8YRffe4rF9zd8JA2q1glBGgB4Luh8nqx3sxBxr56F6IqRafax99Llv20OI2AnDd88DgJbGgIHBqeE93UH9Nmqc_1r03UFW7i4XIr5FIat3q7-vjRDkmct8Ad-nNnReGCy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960" y="2860022"/>
            <a:ext cx="121456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圓角矩形 15"/>
          <p:cNvSpPr/>
          <p:nvPr/>
        </p:nvSpPr>
        <p:spPr>
          <a:xfrm>
            <a:off x="41584" y="3705090"/>
            <a:ext cx="1146040" cy="2351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00" b="1" spc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註冊圖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1290070" y="3705318"/>
            <a:ext cx="1188532" cy="2349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r"/>
            <a:r>
              <a:rPr lang="zh-TW" altLang="en-US" sz="1000" b="1" spc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初始設定</a:t>
            </a:r>
          </a:p>
        </p:txBody>
      </p:sp>
      <p:sp>
        <p:nvSpPr>
          <p:cNvPr id="18" name="圓角矩形 17"/>
          <p:cNvSpPr/>
          <p:nvPr/>
        </p:nvSpPr>
        <p:spPr>
          <a:xfrm>
            <a:off x="2611630" y="3717569"/>
            <a:ext cx="1188000" cy="2384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zh-TW" altLang="en-US" sz="1000" b="1" spc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優惠地圖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3911550" y="2571870"/>
            <a:ext cx="1188000" cy="2351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zh-TW" altLang="en-US" sz="1100" b="1" spc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團購功能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5232024" y="2540849"/>
            <a:ext cx="1188000" cy="2351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zh-TW" altLang="en-US" sz="1100" b="1" spc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量化功能</a:t>
            </a:r>
          </a:p>
        </p:txBody>
      </p:sp>
      <p:sp>
        <p:nvSpPr>
          <p:cNvPr id="21" name="圓角矩形 20"/>
          <p:cNvSpPr/>
          <p:nvPr/>
        </p:nvSpPr>
        <p:spPr>
          <a:xfrm>
            <a:off x="6560976" y="2540849"/>
            <a:ext cx="1188000" cy="2351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zh-TW" altLang="en-US" sz="1100" b="1" spc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結帳畫面</a:t>
            </a:r>
          </a:p>
        </p:txBody>
      </p:sp>
      <p:sp>
        <p:nvSpPr>
          <p:cNvPr id="23" name="圓角矩形 22"/>
          <p:cNvSpPr/>
          <p:nvPr/>
        </p:nvSpPr>
        <p:spPr>
          <a:xfrm>
            <a:off x="7871244" y="2571870"/>
            <a:ext cx="1188000" cy="2351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zh-TW" altLang="en-US" sz="1100" b="1" spc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訂單進度</a:t>
            </a:r>
          </a:p>
        </p:txBody>
      </p:sp>
    </p:spTree>
    <p:extLst>
      <p:ext uri="{BB962C8B-B14F-4D97-AF65-F5344CB8AC3E}">
        <p14:creationId xmlns:p14="http://schemas.microsoft.com/office/powerpoint/2010/main" val="3441133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5"/>
          <p:cNvSpPr txBox="1">
            <a:spLocks/>
          </p:cNvSpPr>
          <p:nvPr/>
        </p:nvSpPr>
        <p:spPr>
          <a:xfrm>
            <a:off x="1691680" y="989094"/>
            <a:ext cx="2232248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b="1" spc="1000" dirty="0">
                <a:latin typeface="微軟正黑體" pitchFamily="34" charset="-120"/>
                <a:ea typeface="微軟正黑體" pitchFamily="34" charset="-120"/>
              </a:rPr>
              <a:t>可互動原型</a:t>
            </a:r>
          </a:p>
        </p:txBody>
      </p:sp>
      <p:sp>
        <p:nvSpPr>
          <p:cNvPr id="10" name="矩形 9"/>
          <p:cNvSpPr/>
          <p:nvPr/>
        </p:nvSpPr>
        <p:spPr>
          <a:xfrm>
            <a:off x="322572" y="955214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spc="1000" dirty="0">
                <a:solidFill>
                  <a:srgbClr val="E5E07F"/>
                </a:solidFill>
                <a:latin typeface="微軟正黑體" pitchFamily="34" charset="-120"/>
                <a:ea typeface="微軟正黑體" pitchFamily="34" charset="-120"/>
              </a:rPr>
              <a:t>互動原型</a:t>
            </a: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1907704" y="947465"/>
            <a:ext cx="0" cy="382187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274968" y="136252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rgbClr val="FFC000"/>
                  </a:solidFill>
                </a:ln>
                <a:noFill/>
                <a:latin typeface="微軟正黑體" pitchFamily="34" charset="-120"/>
                <a:ea typeface="微軟正黑體" pitchFamily="34" charset="-120"/>
              </a:rPr>
              <a:t>附件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51520" y="105256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rgbClr val="F5D769"/>
                  </a:solidFill>
                </a:ln>
                <a:solidFill>
                  <a:srgbClr val="F1C627"/>
                </a:solidFill>
                <a:latin typeface="微軟正黑體" pitchFamily="34" charset="-120"/>
                <a:ea typeface="微軟正黑體" pitchFamily="34" charset="-120"/>
              </a:rPr>
              <a:t>附件</a:t>
            </a:r>
          </a:p>
        </p:txBody>
      </p:sp>
      <p:sp>
        <p:nvSpPr>
          <p:cNvPr id="14" name="副標題 5">
            <a:hlinkClick r:id="rId4"/>
          </p:cNvPr>
          <p:cNvSpPr txBox="1">
            <a:spLocks/>
          </p:cNvSpPr>
          <p:nvPr/>
        </p:nvSpPr>
        <p:spPr>
          <a:xfrm>
            <a:off x="1397330" y="2294240"/>
            <a:ext cx="2850439" cy="714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spc="1000" dirty="0">
                <a:latin typeface="微軟正黑體" pitchFamily="34" charset="-120"/>
                <a:ea typeface="微軟正黑體" pitchFamily="34" charset="-120"/>
              </a:rPr>
              <a:t>點擊此至</a:t>
            </a:r>
            <a:endParaRPr lang="en-US" altLang="zh-TW" sz="1200" b="1" spc="1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200" b="1" spc="1000" dirty="0">
                <a:latin typeface="微軟正黑體" pitchFamily="34" charset="-120"/>
                <a:ea typeface="微軟正黑體" pitchFamily="34" charset="-120"/>
              </a:rPr>
              <a:t>可互動原型</a:t>
            </a:r>
          </a:p>
        </p:txBody>
      </p:sp>
      <p:sp>
        <p:nvSpPr>
          <p:cNvPr id="3" name="等腰三角形 2"/>
          <p:cNvSpPr/>
          <p:nvPr/>
        </p:nvSpPr>
        <p:spPr>
          <a:xfrm rot="16200000">
            <a:off x="3498088" y="2414654"/>
            <a:ext cx="216024" cy="18622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等腰三角形 15"/>
          <p:cNvSpPr/>
          <p:nvPr/>
        </p:nvSpPr>
        <p:spPr>
          <a:xfrm rot="5400000" flipH="1">
            <a:off x="1738735" y="2445363"/>
            <a:ext cx="216024" cy="18622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key ui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9490" t="2030" r="9880" b="1847"/>
          <a:stretch/>
        </p:blipFill>
        <p:spPr>
          <a:xfrm>
            <a:off x="5282455" y="818468"/>
            <a:ext cx="1679889" cy="3449646"/>
          </a:xfrm>
          <a:prstGeom prst="roundRect">
            <a:avLst/>
          </a:prstGeom>
        </p:spPr>
      </p:pic>
      <p:sp>
        <p:nvSpPr>
          <p:cNvPr id="18" name="副標題 5">
            <a:hlinkClick r:id="rId4"/>
          </p:cNvPr>
          <p:cNvSpPr txBox="1">
            <a:spLocks/>
          </p:cNvSpPr>
          <p:nvPr/>
        </p:nvSpPr>
        <p:spPr>
          <a:xfrm>
            <a:off x="4745897" y="4381575"/>
            <a:ext cx="2850439" cy="321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spc="1000" dirty="0">
                <a:latin typeface="微軟正黑體" pitchFamily="34" charset="-120"/>
                <a:ea typeface="微軟正黑體" pitchFamily="34" charset="-120"/>
              </a:rPr>
              <a:t>範例影片</a:t>
            </a:r>
            <a:endParaRPr lang="en-US" altLang="zh-TW" sz="1200" b="1" spc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等腰三角形 18"/>
          <p:cNvSpPr/>
          <p:nvPr/>
        </p:nvSpPr>
        <p:spPr>
          <a:xfrm rot="16200000">
            <a:off x="6851701" y="4388528"/>
            <a:ext cx="216024" cy="18622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等腰三角形 19"/>
          <p:cNvSpPr/>
          <p:nvPr/>
        </p:nvSpPr>
        <p:spPr>
          <a:xfrm rot="5400000" flipH="1">
            <a:off x="5092348" y="4419237"/>
            <a:ext cx="216024" cy="18622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434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74968" y="136252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noFill/>
                <a:latin typeface="微軟正黑體" pitchFamily="34" charset="-120"/>
                <a:ea typeface="微軟正黑體" pitchFamily="34" charset="-120"/>
              </a:rPr>
              <a:t>設計主軸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51520" y="105256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設計主軸</a:t>
            </a:r>
          </a:p>
        </p:txBody>
      </p:sp>
      <p:sp>
        <p:nvSpPr>
          <p:cNvPr id="19" name="副標題 5"/>
          <p:cNvSpPr txBox="1">
            <a:spLocks/>
          </p:cNvSpPr>
          <p:nvPr/>
        </p:nvSpPr>
        <p:spPr>
          <a:xfrm>
            <a:off x="1748190" y="1090578"/>
            <a:ext cx="2232248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spc="1000" dirty="0">
                <a:latin typeface="微軟正黑體" pitchFamily="34" charset="-120"/>
                <a:ea typeface="微軟正黑體" pitchFamily="34" charset="-120"/>
              </a:rPr>
              <a:t>Persona</a:t>
            </a:r>
            <a:endParaRPr lang="zh-TW" altLang="en-US" sz="1400" b="1" spc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8148" y="1067331"/>
            <a:ext cx="1646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spc="1000" dirty="0">
                <a:solidFill>
                  <a:srgbClr val="A08689"/>
                </a:solidFill>
                <a:latin typeface="微軟正黑體" pitchFamily="34" charset="-120"/>
                <a:ea typeface="微軟正黑體" pitchFamily="34" charset="-120"/>
              </a:rPr>
              <a:t>目標族群</a:t>
            </a:r>
          </a:p>
        </p:txBody>
      </p:sp>
      <p:cxnSp>
        <p:nvCxnSpPr>
          <p:cNvPr id="20" name="直線單箭頭接點 19"/>
          <p:cNvCxnSpPr/>
          <p:nvPr/>
        </p:nvCxnSpPr>
        <p:spPr>
          <a:xfrm>
            <a:off x="1895140" y="1059582"/>
            <a:ext cx="0" cy="382187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橢圓 23"/>
          <p:cNvSpPr/>
          <p:nvPr/>
        </p:nvSpPr>
        <p:spPr>
          <a:xfrm>
            <a:off x="5158777" y="951852"/>
            <a:ext cx="3281372" cy="328137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接點 25"/>
          <p:cNvCxnSpPr/>
          <p:nvPr/>
        </p:nvCxnSpPr>
        <p:spPr>
          <a:xfrm>
            <a:off x="416171" y="1768170"/>
            <a:ext cx="410445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318736" y="1400775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資訊管道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通路</a:t>
            </a:r>
            <a:endParaRPr lang="zh-TW" altLang="en-US" b="1" dirty="0">
              <a:solidFill>
                <a:schemeClr val="bg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2" name="Picture 4" descr="C:\Users\User\Desktop\經驗故事\iconfinder_1543314_network_youtube_social media_icon_512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12" y="1398838"/>
            <a:ext cx="319908" cy="31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經驗故事\iconfinder_1543325_facebook_social media_icon_512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854" y="1399446"/>
            <a:ext cx="319294" cy="3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經驗故事\iconfinder_4986070_video_lip-sync_media_tiktok_movie_icon_512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970" y="1398838"/>
            <a:ext cx="320577" cy="31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直線接點 39"/>
          <p:cNvCxnSpPr/>
          <p:nvPr/>
        </p:nvCxnSpPr>
        <p:spPr>
          <a:xfrm>
            <a:off x="416171" y="2351589"/>
            <a:ext cx="410445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318736" y="1984194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消費通路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工具</a:t>
            </a:r>
          </a:p>
        </p:txBody>
      </p:sp>
      <p:sp>
        <p:nvSpPr>
          <p:cNvPr id="33" name="矩形 32"/>
          <p:cNvSpPr/>
          <p:nvPr/>
        </p:nvSpPr>
        <p:spPr>
          <a:xfrm>
            <a:off x="1920945" y="2041342"/>
            <a:ext cx="26532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#</a:t>
            </a:r>
            <a:r>
              <a:rPr lang="zh-TW" altLang="zh-TW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淘寶</a:t>
            </a:r>
            <a:r>
              <a:rPr lang="en-US" altLang="zh-TW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#</a:t>
            </a:r>
            <a:r>
              <a:rPr lang="zh-TW" altLang="zh-TW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實體店面</a:t>
            </a:r>
            <a:r>
              <a:rPr lang="en-US" altLang="zh-TW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#</a:t>
            </a:r>
            <a:r>
              <a:rPr lang="zh-TW" altLang="zh-TW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行動支付</a:t>
            </a:r>
            <a:r>
              <a:rPr lang="en-US" altLang="zh-TW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#</a:t>
            </a:r>
            <a:r>
              <a:rPr lang="zh-TW" altLang="zh-TW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現金</a:t>
            </a:r>
            <a:endParaRPr lang="zh-TW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6" name="直線接點 45"/>
          <p:cNvCxnSpPr/>
          <p:nvPr/>
        </p:nvCxnSpPr>
        <p:spPr>
          <a:xfrm>
            <a:off x="416171" y="2942513"/>
            <a:ext cx="410445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318736" y="257511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我是誰</a:t>
            </a:r>
          </a:p>
        </p:txBody>
      </p:sp>
      <p:sp>
        <p:nvSpPr>
          <p:cNvPr id="48" name="矩形 47"/>
          <p:cNvSpPr/>
          <p:nvPr/>
        </p:nvSpPr>
        <p:spPr>
          <a:xfrm>
            <a:off x="1424283" y="2639771"/>
            <a:ext cx="3108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出生於教師世家，所以從小就被教育要合理</a:t>
            </a:r>
            <a:endParaRPr lang="en-US" altLang="zh-TW" sz="1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44265" y="3016798"/>
            <a:ext cx="44725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TW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使用金錢。我在使用金錢時會考慮是否為必需品，注重理性消</a:t>
            </a:r>
          </a:p>
        </p:txBody>
      </p:sp>
      <p:cxnSp>
        <p:nvCxnSpPr>
          <p:cNvPr id="50" name="直線接點 49"/>
          <p:cNvCxnSpPr/>
          <p:nvPr/>
        </p:nvCxnSpPr>
        <p:spPr>
          <a:xfrm>
            <a:off x="416171" y="3280338"/>
            <a:ext cx="410445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357555" y="3322559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zh-TW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費，並將部分金錢用於投資</a:t>
            </a:r>
            <a:r>
              <a:rPr lang="zh-TW" alt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sz="12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2" name="直線接點 51"/>
          <p:cNvCxnSpPr/>
          <p:nvPr/>
        </p:nvCxnSpPr>
        <p:spPr>
          <a:xfrm>
            <a:off x="416171" y="3568370"/>
            <a:ext cx="410445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 flipV="1">
            <a:off x="5271040" y="4794390"/>
            <a:ext cx="3286941" cy="1927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5173605" y="444626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我常說的話</a:t>
            </a:r>
          </a:p>
        </p:txBody>
      </p:sp>
      <p:sp>
        <p:nvSpPr>
          <p:cNvPr id="64" name="矩形 63"/>
          <p:cNvSpPr/>
          <p:nvPr/>
        </p:nvSpPr>
        <p:spPr>
          <a:xfrm>
            <a:off x="6617490" y="4510919"/>
            <a:ext cx="20697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好想要有一個富婆包養我。 </a:t>
            </a:r>
            <a:endParaRPr lang="en-US" altLang="zh-TW" sz="1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65" name="直線接點 64"/>
          <p:cNvCxnSpPr/>
          <p:nvPr/>
        </p:nvCxnSpPr>
        <p:spPr>
          <a:xfrm>
            <a:off x="416171" y="4110969"/>
            <a:ext cx="410445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318736" y="374357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我需求</a:t>
            </a:r>
          </a:p>
        </p:txBody>
      </p:sp>
      <p:sp>
        <p:nvSpPr>
          <p:cNvPr id="67" name="矩形 66"/>
          <p:cNvSpPr/>
          <p:nvPr/>
        </p:nvSpPr>
        <p:spPr>
          <a:xfrm>
            <a:off x="1474219" y="3833970"/>
            <a:ext cx="3262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有個平台可以結合消費和投資，透過此平台，</a:t>
            </a:r>
            <a:endParaRPr lang="en-US" altLang="zh-TW" sz="1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94399" y="4200015"/>
            <a:ext cx="40688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將金錢做多元運用，例如股市交易、商城購物、行動支付、</a:t>
            </a:r>
            <a:endParaRPr lang="en-US" altLang="zh-TW" sz="12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81769" y="4568467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雲端發票、悠遊卡等</a:t>
            </a:r>
            <a:endParaRPr lang="en-US" altLang="zh-TW" sz="12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70" name="直線接點 69"/>
          <p:cNvCxnSpPr/>
          <p:nvPr/>
        </p:nvCxnSpPr>
        <p:spPr>
          <a:xfrm>
            <a:off x="416171" y="4487900"/>
            <a:ext cx="410445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/>
          <p:nvPr/>
        </p:nvCxnSpPr>
        <p:spPr>
          <a:xfrm>
            <a:off x="416171" y="4817002"/>
            <a:ext cx="410445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41" grpId="0"/>
      <p:bldP spid="33" grpId="0"/>
      <p:bldP spid="47" grpId="0"/>
      <p:bldP spid="48" grpId="0"/>
      <p:bldP spid="34" grpId="0"/>
      <p:bldP spid="35" grpId="0"/>
      <p:bldP spid="63" grpId="0"/>
      <p:bldP spid="64" grpId="0"/>
      <p:bldP spid="66" grpId="0"/>
      <p:bldP spid="67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74968" y="136252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noFill/>
                <a:latin typeface="微軟正黑體" pitchFamily="34" charset="-120"/>
                <a:ea typeface="微軟正黑體" pitchFamily="34" charset="-120"/>
              </a:rPr>
              <a:t>設計主軸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51520" y="105256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設計主軸</a:t>
            </a:r>
          </a:p>
        </p:txBody>
      </p:sp>
      <p:sp>
        <p:nvSpPr>
          <p:cNvPr id="19" name="副標題 5"/>
          <p:cNvSpPr txBox="1">
            <a:spLocks/>
          </p:cNvSpPr>
          <p:nvPr/>
        </p:nvSpPr>
        <p:spPr>
          <a:xfrm>
            <a:off x="1748190" y="1090578"/>
            <a:ext cx="2232248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spc="1000" dirty="0">
                <a:latin typeface="微軟正黑體" pitchFamily="34" charset="-120"/>
                <a:ea typeface="微軟正黑體" pitchFamily="34" charset="-120"/>
              </a:rPr>
              <a:t>Persona</a:t>
            </a:r>
            <a:endParaRPr lang="zh-TW" altLang="en-US" sz="1400" b="1" spc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8148" y="1067331"/>
            <a:ext cx="1646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spc="1000" dirty="0">
                <a:solidFill>
                  <a:srgbClr val="A08689"/>
                </a:solidFill>
                <a:latin typeface="微軟正黑體" pitchFamily="34" charset="-120"/>
                <a:ea typeface="微軟正黑體" pitchFamily="34" charset="-120"/>
              </a:rPr>
              <a:t>目標族群</a:t>
            </a:r>
          </a:p>
        </p:txBody>
      </p:sp>
      <p:cxnSp>
        <p:nvCxnSpPr>
          <p:cNvPr id="20" name="直線單箭頭接點 19"/>
          <p:cNvCxnSpPr/>
          <p:nvPr/>
        </p:nvCxnSpPr>
        <p:spPr>
          <a:xfrm>
            <a:off x="1895140" y="1059582"/>
            <a:ext cx="0" cy="382187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橢圓 23"/>
          <p:cNvSpPr/>
          <p:nvPr/>
        </p:nvSpPr>
        <p:spPr>
          <a:xfrm>
            <a:off x="5229120" y="674220"/>
            <a:ext cx="3281372" cy="328137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接點 25"/>
          <p:cNvCxnSpPr/>
          <p:nvPr/>
        </p:nvCxnSpPr>
        <p:spPr>
          <a:xfrm>
            <a:off x="401747" y="1995686"/>
            <a:ext cx="410445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304312" y="1628291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資訊管道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通路</a:t>
            </a:r>
            <a:endParaRPr lang="zh-TW" altLang="en-US" b="1" dirty="0">
              <a:solidFill>
                <a:schemeClr val="bg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3388" y="1629165"/>
            <a:ext cx="319908" cy="31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經驗故事\iconfinder_1543325_facebook_social media_icon_512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30" y="1626962"/>
            <a:ext cx="319294" cy="3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5546" y="1626354"/>
            <a:ext cx="320576" cy="31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直線接點 39"/>
          <p:cNvCxnSpPr/>
          <p:nvPr/>
        </p:nvCxnSpPr>
        <p:spPr>
          <a:xfrm>
            <a:off x="401747" y="2682301"/>
            <a:ext cx="410445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304312" y="2314906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消費通路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工具</a:t>
            </a:r>
          </a:p>
        </p:txBody>
      </p:sp>
      <p:sp>
        <p:nvSpPr>
          <p:cNvPr id="33" name="矩形 32"/>
          <p:cNvSpPr/>
          <p:nvPr/>
        </p:nvSpPr>
        <p:spPr>
          <a:xfrm>
            <a:off x="1917407" y="2411866"/>
            <a:ext cx="27991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#</a:t>
            </a:r>
            <a:r>
              <a:rPr lang="en-US" altLang="zh-TW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Momo</a:t>
            </a:r>
            <a:r>
              <a:rPr lang="zh-TW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購物網 </a:t>
            </a:r>
            <a:r>
              <a:rPr lang="en-US" altLang="zh-TW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#</a:t>
            </a:r>
            <a:r>
              <a:rPr lang="zh-TW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實體店面 </a:t>
            </a:r>
            <a:r>
              <a:rPr lang="en-US" altLang="zh-TW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#</a:t>
            </a:r>
            <a:r>
              <a:rPr lang="zh-TW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信用卡 </a:t>
            </a:r>
            <a:r>
              <a:rPr lang="en-US" altLang="zh-TW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#</a:t>
            </a:r>
            <a:r>
              <a:rPr lang="zh-TW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現金</a:t>
            </a:r>
          </a:p>
        </p:txBody>
      </p:sp>
      <p:cxnSp>
        <p:nvCxnSpPr>
          <p:cNvPr id="46" name="直線接點 45"/>
          <p:cNvCxnSpPr/>
          <p:nvPr/>
        </p:nvCxnSpPr>
        <p:spPr>
          <a:xfrm>
            <a:off x="401747" y="3474389"/>
            <a:ext cx="410445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304312" y="310699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我是誰</a:t>
            </a:r>
          </a:p>
        </p:txBody>
      </p:sp>
      <p:sp>
        <p:nvSpPr>
          <p:cNvPr id="48" name="矩形 47"/>
          <p:cNvSpPr/>
          <p:nvPr/>
        </p:nvSpPr>
        <p:spPr>
          <a:xfrm>
            <a:off x="1409859" y="3171647"/>
            <a:ext cx="3108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因為育有子女，加上收入有限，所以較注重</a:t>
            </a:r>
            <a:endParaRPr lang="en-US" altLang="zh-TW" sz="1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29841" y="3548674"/>
            <a:ext cx="44725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生活開銷。用錢都會以家庭為重，較少安排個人娛樂。</a:t>
            </a:r>
          </a:p>
        </p:txBody>
      </p:sp>
      <p:cxnSp>
        <p:nvCxnSpPr>
          <p:cNvPr id="50" name="直線接點 49"/>
          <p:cNvCxnSpPr/>
          <p:nvPr/>
        </p:nvCxnSpPr>
        <p:spPr>
          <a:xfrm>
            <a:off x="401747" y="3812214"/>
            <a:ext cx="410445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 flipV="1">
            <a:off x="5292627" y="4551565"/>
            <a:ext cx="3286941" cy="1927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5195192" y="420344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我常說的話</a:t>
            </a:r>
          </a:p>
        </p:txBody>
      </p:sp>
      <p:sp>
        <p:nvSpPr>
          <p:cNvPr id="64" name="矩形 63"/>
          <p:cNvSpPr/>
          <p:nvPr/>
        </p:nvSpPr>
        <p:spPr>
          <a:xfrm>
            <a:off x="6639077" y="4268094"/>
            <a:ext cx="13003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省到就是賺到。 </a:t>
            </a:r>
            <a:endParaRPr lang="en-US" altLang="zh-TW" sz="1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65" name="直線接點 64"/>
          <p:cNvCxnSpPr/>
          <p:nvPr/>
        </p:nvCxnSpPr>
        <p:spPr>
          <a:xfrm>
            <a:off x="401747" y="4570837"/>
            <a:ext cx="410445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304312" y="42034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我需求</a:t>
            </a:r>
          </a:p>
        </p:txBody>
      </p:sp>
      <p:sp>
        <p:nvSpPr>
          <p:cNvPr id="67" name="矩形 66"/>
          <p:cNvSpPr/>
          <p:nvPr/>
        </p:nvSpPr>
        <p:spPr>
          <a:xfrm>
            <a:off x="1459795" y="4293838"/>
            <a:ext cx="3108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希望有個平台能匯總各大賣場的即時優惠。</a:t>
            </a:r>
            <a:endParaRPr lang="en-US" altLang="zh-TW" sz="1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646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41" grpId="0"/>
      <p:bldP spid="33" grpId="0"/>
      <p:bldP spid="47" grpId="0"/>
      <p:bldP spid="48" grpId="0"/>
      <p:bldP spid="34" grpId="0"/>
      <p:bldP spid="63" grpId="0"/>
      <p:bldP spid="64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03865" y="1736081"/>
            <a:ext cx="2148644" cy="5784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20818" y="1659065"/>
            <a:ext cx="2148644" cy="5784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spc="1000" dirty="0">
                <a:latin typeface="微軟正黑體" pitchFamily="34" charset="-120"/>
                <a:ea typeface="微軟正黑體" pitchFamily="34" charset="-120"/>
              </a:rPr>
              <a:t>饋的卡</a:t>
            </a:r>
            <a:endParaRPr lang="en-US" altLang="zh-TW" sz="2800" b="1" spc="1000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100" b="1" spc="200" dirty="0">
                <a:latin typeface="微軟正黑體" pitchFamily="34" charset="-120"/>
                <a:ea typeface="微軟正黑體" pitchFamily="34" charset="-120"/>
              </a:rPr>
              <a:t>Credit Card</a:t>
            </a:r>
            <a:endParaRPr lang="zh-TW" altLang="en-US" sz="1100" b="1" spc="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55585" y="2586946"/>
            <a:ext cx="23217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•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因去日本旅遊，所以辦了在日本消費回饋相當高的富邦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JCB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卡。在消費時，除了可以獲取高額的回饋，也可享受到旅遊的快樂。</a:t>
            </a:r>
          </a:p>
        </p:txBody>
      </p:sp>
      <p:sp>
        <p:nvSpPr>
          <p:cNvPr id="2" name="矩形 1"/>
          <p:cNvSpPr/>
          <p:nvPr/>
        </p:nvSpPr>
        <p:spPr>
          <a:xfrm>
            <a:off x="3059832" y="1778752"/>
            <a:ext cx="5498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400" b="1" dirty="0">
                <a:latin typeface="微軟正黑體" pitchFamily="34" charset="-120"/>
                <a:ea typeface="微軟正黑體" pitchFamily="34" charset="-120"/>
              </a:rPr>
              <a:t>說明：回饋是無形的魔鬼。即使兩張信用卡之間只有</a:t>
            </a: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</a:rPr>
              <a:t>1%</a:t>
            </a:r>
            <a:r>
              <a:rPr lang="zh-TW" altLang="zh-TW" sz="1400" b="1" dirty="0">
                <a:latin typeface="微軟正黑體" pitchFamily="34" charset="-120"/>
                <a:ea typeface="微軟正黑體" pitchFamily="34" charset="-120"/>
              </a:rPr>
              <a:t>回饋的差別，消費者還是願意為此辦一張新的卡。</a:t>
            </a:r>
            <a:endParaRPr lang="zh-TW" altLang="zh-TW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29000" y="2586946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TW" sz="1400" dirty="0">
                <a:solidFill>
                  <a:prstClr val="white">
                    <a:lumMod val="50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•</a:t>
            </a:r>
            <a:r>
              <a:rPr lang="zh-TW" altLang="en-US" sz="1400" dirty="0">
                <a:solidFill>
                  <a:prstClr val="white">
                    <a:lumMod val="50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有常出國的需求，利用特定信用卡或是在國外使用的卡，在消費或訂飛機票時就會方便許多。</a:t>
            </a:r>
          </a:p>
        </p:txBody>
      </p:sp>
      <p:sp>
        <p:nvSpPr>
          <p:cNvPr id="18" name="矩形 17"/>
          <p:cNvSpPr/>
          <p:nvPr/>
        </p:nvSpPr>
        <p:spPr>
          <a:xfrm>
            <a:off x="5693573" y="2586946"/>
            <a:ext cx="228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TW" sz="1400" dirty="0">
                <a:solidFill>
                  <a:prstClr val="white">
                    <a:lumMod val="50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•</a:t>
            </a:r>
            <a:r>
              <a:rPr lang="zh-TW" altLang="en-US" sz="1400" dirty="0">
                <a:solidFill>
                  <a:prstClr val="white">
                    <a:lumMod val="50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消費者常消費的超市和信用卡商合作，讓消費者關注這間銀行，並在卡商推出優惠時，立馬申請信用卡，來取得優惠。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274968" y="136252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noFill/>
                <a:latin typeface="微軟正黑體" pitchFamily="34" charset="-120"/>
                <a:ea typeface="微軟正黑體" pitchFamily="34" charset="-120"/>
              </a:rPr>
              <a:t>設計主軸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251520" y="105256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設計主軸</a:t>
            </a:r>
          </a:p>
        </p:txBody>
      </p:sp>
      <p:sp>
        <p:nvSpPr>
          <p:cNvPr id="26" name="副標題 5"/>
          <p:cNvSpPr txBox="1">
            <a:spLocks/>
          </p:cNvSpPr>
          <p:nvPr/>
        </p:nvSpPr>
        <p:spPr>
          <a:xfrm>
            <a:off x="1454390" y="1101211"/>
            <a:ext cx="2232248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b="1" spc="1000" dirty="0">
                <a:latin typeface="微軟正黑體" pitchFamily="34" charset="-120"/>
                <a:ea typeface="微軟正黑體" pitchFamily="34" charset="-120"/>
              </a:rPr>
              <a:t>議題卡</a:t>
            </a:r>
          </a:p>
        </p:txBody>
      </p:sp>
      <p:sp>
        <p:nvSpPr>
          <p:cNvPr id="27" name="矩形 26"/>
          <p:cNvSpPr/>
          <p:nvPr/>
        </p:nvSpPr>
        <p:spPr>
          <a:xfrm>
            <a:off x="298148" y="1067331"/>
            <a:ext cx="1646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spc="1000" dirty="0">
                <a:solidFill>
                  <a:srgbClr val="A08689"/>
                </a:solidFill>
                <a:latin typeface="微軟正黑體" pitchFamily="34" charset="-120"/>
                <a:ea typeface="微軟正黑體" pitchFamily="34" charset="-120"/>
              </a:rPr>
              <a:t>目標族群</a:t>
            </a:r>
          </a:p>
        </p:txBody>
      </p:sp>
      <p:cxnSp>
        <p:nvCxnSpPr>
          <p:cNvPr id="28" name="直線單箭頭接點 27"/>
          <p:cNvCxnSpPr/>
          <p:nvPr/>
        </p:nvCxnSpPr>
        <p:spPr>
          <a:xfrm>
            <a:off x="1895140" y="1059582"/>
            <a:ext cx="0" cy="382187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19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2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19526" y="1856100"/>
            <a:ext cx="2341233" cy="630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36479" y="1779084"/>
            <a:ext cx="2341233" cy="630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spc="500" dirty="0">
                <a:latin typeface="微軟正黑體" pitchFamily="34" charset="-120"/>
                <a:ea typeface="微軟正黑體" pitchFamily="34" charset="-120"/>
              </a:rPr>
              <a:t>錢沒不見 </a:t>
            </a:r>
            <a:endParaRPr lang="en-US" altLang="zh-TW" sz="1600" b="1" spc="500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600" b="1" spc="500" dirty="0">
                <a:latin typeface="微軟正黑體" pitchFamily="34" charset="-120"/>
                <a:ea typeface="微軟正黑體" pitchFamily="34" charset="-120"/>
              </a:rPr>
              <a:t>變成你要的樣子</a:t>
            </a:r>
            <a:endParaRPr lang="zh-TW" altLang="en-US" sz="800" b="1" spc="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25677" y="2796428"/>
            <a:ext cx="4360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•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去馬來西亞旅遊時，看上了一尊關公雕像，但礙於價格所以沒有下手，回來時十分懊悔，所幸有馬來西亞的同學幫忙代購取得。現在只要看到那尊雕像，不但不會覺得非常貴，反而覺得很開心。</a:t>
            </a:r>
          </a:p>
        </p:txBody>
      </p:sp>
      <p:sp>
        <p:nvSpPr>
          <p:cNvPr id="2" name="矩形 1"/>
          <p:cNvSpPr/>
          <p:nvPr/>
        </p:nvSpPr>
        <p:spPr>
          <a:xfrm>
            <a:off x="3327606" y="1900210"/>
            <a:ext cx="5498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說明：當有想要的東西時，較容易做出衝動性消費，來取得東西，而忽略掉金錢折扣。</a:t>
            </a:r>
          </a:p>
        </p:txBody>
      </p:sp>
      <p:sp>
        <p:nvSpPr>
          <p:cNvPr id="17" name="矩形 16"/>
          <p:cNvSpPr/>
          <p:nvPr/>
        </p:nvSpPr>
        <p:spPr>
          <a:xfrm>
            <a:off x="5724128" y="2752056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TW" sz="1400" dirty="0">
                <a:solidFill>
                  <a:prstClr val="white">
                    <a:lumMod val="50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•</a:t>
            </a:r>
            <a:r>
              <a:rPr lang="zh-TW" altLang="en-US" sz="1400" dirty="0">
                <a:solidFill>
                  <a:prstClr val="white">
                    <a:lumMod val="50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因平常就有在關注插畫創作者的周邊商品，所以在購買時只要價格不會太離譜，就不會這麼在意金額。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274968" y="136252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noFill/>
                <a:latin typeface="微軟正黑體" pitchFamily="34" charset="-120"/>
                <a:ea typeface="微軟正黑體" pitchFamily="34" charset="-120"/>
              </a:rPr>
              <a:t>設計主軸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251520" y="105256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設計主軸</a:t>
            </a:r>
          </a:p>
        </p:txBody>
      </p:sp>
      <p:sp>
        <p:nvSpPr>
          <p:cNvPr id="26" name="副標題 5"/>
          <p:cNvSpPr txBox="1">
            <a:spLocks/>
          </p:cNvSpPr>
          <p:nvPr/>
        </p:nvSpPr>
        <p:spPr>
          <a:xfrm>
            <a:off x="1454390" y="1101211"/>
            <a:ext cx="2232248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b="1" spc="1000" dirty="0">
                <a:latin typeface="微軟正黑體" pitchFamily="34" charset="-120"/>
                <a:ea typeface="微軟正黑體" pitchFamily="34" charset="-120"/>
              </a:rPr>
              <a:t>議題卡</a:t>
            </a:r>
          </a:p>
        </p:txBody>
      </p:sp>
      <p:sp>
        <p:nvSpPr>
          <p:cNvPr id="27" name="矩形 26"/>
          <p:cNvSpPr/>
          <p:nvPr/>
        </p:nvSpPr>
        <p:spPr>
          <a:xfrm>
            <a:off x="298148" y="1067331"/>
            <a:ext cx="1646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spc="1000" dirty="0">
                <a:solidFill>
                  <a:srgbClr val="A08689"/>
                </a:solidFill>
                <a:latin typeface="微軟正黑體" pitchFamily="34" charset="-120"/>
                <a:ea typeface="微軟正黑體" pitchFamily="34" charset="-120"/>
              </a:rPr>
              <a:t>目標族群</a:t>
            </a:r>
          </a:p>
        </p:txBody>
      </p:sp>
      <p:cxnSp>
        <p:nvCxnSpPr>
          <p:cNvPr id="28" name="直線單箭頭接點 27"/>
          <p:cNvCxnSpPr/>
          <p:nvPr/>
        </p:nvCxnSpPr>
        <p:spPr>
          <a:xfrm>
            <a:off x="1895140" y="1059582"/>
            <a:ext cx="0" cy="382187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9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47989" y="1917933"/>
            <a:ext cx="2341233" cy="63033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64942" y="1840917"/>
            <a:ext cx="2341233" cy="630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spc="1000" dirty="0">
                <a:latin typeface="微軟正黑體" pitchFamily="34" charset="-120"/>
                <a:ea typeface="微軟正黑體" pitchFamily="34" charset="-120"/>
              </a:rPr>
              <a:t>麻煩一點</a:t>
            </a:r>
            <a:endParaRPr lang="en-US" altLang="zh-TW" b="1" spc="1000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spc="1000" dirty="0">
                <a:latin typeface="微軟正黑體" pitchFamily="34" charset="-120"/>
                <a:ea typeface="微軟正黑體" pitchFamily="34" charset="-120"/>
              </a:rPr>
              <a:t>省一點</a:t>
            </a:r>
            <a:endParaRPr lang="zh-TW" altLang="en-US" sz="900" b="1" spc="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75101" y="2913206"/>
            <a:ext cx="37129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•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抱著「既然可以自己做，何必花錢買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」的想法，在想喝飲料時，可以選擇自己煮來喝，而不買外面的手搖飲。</a:t>
            </a:r>
          </a:p>
        </p:txBody>
      </p:sp>
      <p:sp>
        <p:nvSpPr>
          <p:cNvPr id="2" name="矩形 1"/>
          <p:cNvSpPr/>
          <p:nvPr/>
        </p:nvSpPr>
        <p:spPr>
          <a:xfrm>
            <a:off x="3365413" y="1945663"/>
            <a:ext cx="5498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說明：想達成慾望，同時又想省錢，就可以選擇用些許勞力來換取想要的福利。</a:t>
            </a:r>
            <a:endParaRPr lang="zh-TW" altLang="zh-TW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88024" y="2913206"/>
            <a:ext cx="3816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TW" sz="1400" dirty="0">
                <a:solidFill>
                  <a:prstClr val="white">
                    <a:lumMod val="50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•</a:t>
            </a:r>
            <a:r>
              <a:rPr lang="zh-TW" altLang="en-US" sz="1400" dirty="0">
                <a:solidFill>
                  <a:prstClr val="white">
                    <a:lumMod val="50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因自己有每天喝咖啡的習慣，所以乾脆直接到咖啡店打工，既可以賺取生活費，也可以省下每天的咖啡錢。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274968" y="136252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noFill/>
                <a:latin typeface="微軟正黑體" pitchFamily="34" charset="-120"/>
                <a:ea typeface="微軟正黑體" pitchFamily="34" charset="-120"/>
              </a:rPr>
              <a:t>設計主軸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251520" y="105256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設計主軸</a:t>
            </a:r>
          </a:p>
        </p:txBody>
      </p:sp>
      <p:sp>
        <p:nvSpPr>
          <p:cNvPr id="26" name="副標題 5"/>
          <p:cNvSpPr txBox="1">
            <a:spLocks/>
          </p:cNvSpPr>
          <p:nvPr/>
        </p:nvSpPr>
        <p:spPr>
          <a:xfrm>
            <a:off x="1454390" y="1101211"/>
            <a:ext cx="2232248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b="1" spc="1000" dirty="0">
                <a:latin typeface="微軟正黑體" pitchFamily="34" charset="-120"/>
                <a:ea typeface="微軟正黑體" pitchFamily="34" charset="-120"/>
              </a:rPr>
              <a:t>議題卡</a:t>
            </a:r>
          </a:p>
        </p:txBody>
      </p:sp>
      <p:sp>
        <p:nvSpPr>
          <p:cNvPr id="27" name="矩形 26"/>
          <p:cNvSpPr/>
          <p:nvPr/>
        </p:nvSpPr>
        <p:spPr>
          <a:xfrm>
            <a:off x="298148" y="1067331"/>
            <a:ext cx="1646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spc="1000" dirty="0">
                <a:solidFill>
                  <a:srgbClr val="A08689"/>
                </a:solidFill>
                <a:latin typeface="微軟正黑體" pitchFamily="34" charset="-120"/>
                <a:ea typeface="微軟正黑體" pitchFamily="34" charset="-120"/>
              </a:rPr>
              <a:t>目標族群</a:t>
            </a:r>
          </a:p>
        </p:txBody>
      </p:sp>
      <p:cxnSp>
        <p:nvCxnSpPr>
          <p:cNvPr id="28" name="直線單箭頭接點 27"/>
          <p:cNvCxnSpPr/>
          <p:nvPr/>
        </p:nvCxnSpPr>
        <p:spPr>
          <a:xfrm>
            <a:off x="1895140" y="1059582"/>
            <a:ext cx="0" cy="382187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94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61928" y="1756506"/>
            <a:ext cx="2229827" cy="600338"/>
          </a:xfrm>
          <a:prstGeom prst="rect">
            <a:avLst/>
          </a:prstGeom>
          <a:noFill/>
          <a:ln>
            <a:solidFill>
              <a:srgbClr val="F1C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78881" y="1679490"/>
            <a:ext cx="2229827" cy="600338"/>
          </a:xfrm>
          <a:prstGeom prst="rect">
            <a:avLst/>
          </a:prstGeom>
          <a:solidFill>
            <a:srgbClr val="F5D769"/>
          </a:solidFill>
          <a:ln>
            <a:solidFill>
              <a:srgbClr val="F1C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spc="1000" dirty="0">
                <a:latin typeface="微軟正黑體" pitchFamily="34" charset="-120"/>
                <a:ea typeface="微軟正黑體" pitchFamily="34" charset="-120"/>
              </a:rPr>
              <a:t>殺價竟增</a:t>
            </a:r>
            <a:endParaRPr lang="zh-TW" altLang="en-US" sz="1050" b="1" spc="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24863" y="2656909"/>
            <a:ext cx="1846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1400" dirty="0">
                <a:solidFill>
                  <a:prstClr val="white">
                    <a:lumMod val="50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•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買便宜的沙發，回家竟然過幾個月就開始脫皮，果然價格和品質是相關的。</a:t>
            </a:r>
          </a:p>
        </p:txBody>
      </p:sp>
      <p:sp>
        <p:nvSpPr>
          <p:cNvPr id="2" name="矩形 1"/>
          <p:cNvSpPr/>
          <p:nvPr/>
        </p:nvSpPr>
        <p:spPr>
          <a:xfrm>
            <a:off x="3103005" y="1787119"/>
            <a:ext cx="5498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說明：因優惠折扣誘人，使人衝動，忘卻理智，只剩下購買的慾望，最後反而花了更多，甚至可能品質不如預期，得不償失。</a:t>
            </a:r>
            <a:endParaRPr lang="zh-TW" altLang="zh-TW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52650" y="2626915"/>
            <a:ext cx="20953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TW" sz="1400" dirty="0">
                <a:solidFill>
                  <a:prstClr val="white">
                    <a:lumMod val="50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•</a:t>
            </a:r>
            <a:r>
              <a:rPr lang="zh-TW" altLang="en-US" sz="1400" dirty="0">
                <a:solidFill>
                  <a:prstClr val="white">
                    <a:lumMod val="50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想買衣服時會到店家多的西門町購買，因為同類型店家多優惠較多，還可以順便吃飯、逛街，但原本只是要買衣服卻花了更多錢。</a:t>
            </a:r>
          </a:p>
        </p:txBody>
      </p:sp>
      <p:sp>
        <p:nvSpPr>
          <p:cNvPr id="18" name="矩形 17"/>
          <p:cNvSpPr/>
          <p:nvPr/>
        </p:nvSpPr>
        <p:spPr>
          <a:xfrm>
            <a:off x="5014681" y="2626915"/>
            <a:ext cx="18722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TW" sz="1400" dirty="0">
                <a:solidFill>
                  <a:prstClr val="white">
                    <a:lumMod val="50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•</a:t>
            </a:r>
            <a:r>
              <a:rPr lang="zh-TW" altLang="en-US" sz="1400" dirty="0">
                <a:solidFill>
                  <a:prstClr val="white">
                    <a:lumMod val="50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超市牙膏兩條有打折，因為是必需品，多買幾條也無妨，本來打折有賺到，但最後卻多花了好多錢。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274968" y="136252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noFill/>
                <a:latin typeface="微軟正黑體" pitchFamily="34" charset="-120"/>
                <a:ea typeface="微軟正黑體" pitchFamily="34" charset="-120"/>
              </a:rPr>
              <a:t>設計主軸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251520" y="105256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設計主軸</a:t>
            </a:r>
          </a:p>
        </p:txBody>
      </p:sp>
      <p:sp>
        <p:nvSpPr>
          <p:cNvPr id="26" name="副標題 5"/>
          <p:cNvSpPr txBox="1">
            <a:spLocks/>
          </p:cNvSpPr>
          <p:nvPr/>
        </p:nvSpPr>
        <p:spPr>
          <a:xfrm>
            <a:off x="1454390" y="1101211"/>
            <a:ext cx="2232248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b="1" spc="1000" dirty="0">
                <a:latin typeface="微軟正黑體" pitchFamily="34" charset="-120"/>
                <a:ea typeface="微軟正黑體" pitchFamily="34" charset="-120"/>
              </a:rPr>
              <a:t>議題卡</a:t>
            </a:r>
          </a:p>
        </p:txBody>
      </p:sp>
      <p:sp>
        <p:nvSpPr>
          <p:cNvPr id="27" name="矩形 26"/>
          <p:cNvSpPr/>
          <p:nvPr/>
        </p:nvSpPr>
        <p:spPr>
          <a:xfrm>
            <a:off x="298148" y="1067331"/>
            <a:ext cx="1646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spc="1000" dirty="0">
                <a:solidFill>
                  <a:srgbClr val="A08689"/>
                </a:solidFill>
                <a:latin typeface="微軟正黑體" pitchFamily="34" charset="-120"/>
                <a:ea typeface="微軟正黑體" pitchFamily="34" charset="-120"/>
              </a:rPr>
              <a:t>目標族群</a:t>
            </a:r>
          </a:p>
        </p:txBody>
      </p:sp>
      <p:cxnSp>
        <p:nvCxnSpPr>
          <p:cNvPr id="28" name="直線單箭頭接點 27"/>
          <p:cNvCxnSpPr/>
          <p:nvPr/>
        </p:nvCxnSpPr>
        <p:spPr>
          <a:xfrm>
            <a:off x="1895140" y="1059582"/>
            <a:ext cx="0" cy="382187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7020272" y="2608133"/>
            <a:ext cx="1800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TW" sz="1400" dirty="0">
                <a:solidFill>
                  <a:prstClr val="white">
                    <a:lumMod val="50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•</a:t>
            </a:r>
            <a:r>
              <a:rPr lang="zh-TW" altLang="en-US" sz="1400" dirty="0">
                <a:solidFill>
                  <a:prstClr val="white">
                    <a:lumMod val="50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原本買冷氣考量的是大品牌，結果有一家小品牌有贈品，就直接買下去了，買貴了。</a:t>
            </a:r>
          </a:p>
        </p:txBody>
      </p:sp>
    </p:spTree>
    <p:extLst>
      <p:ext uri="{BB962C8B-B14F-4D97-AF65-F5344CB8AC3E}">
        <p14:creationId xmlns:p14="http://schemas.microsoft.com/office/powerpoint/2010/main" val="34329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2" grpId="0"/>
      <p:bldP spid="17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37761"/>
            <a:ext cx="3024336" cy="292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74968" y="136252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noFill/>
                <a:latin typeface="微軟正黑體" pitchFamily="34" charset="-120"/>
                <a:ea typeface="微軟正黑體" pitchFamily="34" charset="-120"/>
              </a:rPr>
              <a:t>設計提案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51520" y="105256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設計提案</a:t>
            </a:r>
          </a:p>
        </p:txBody>
      </p:sp>
      <p:sp>
        <p:nvSpPr>
          <p:cNvPr id="9" name="副標題 5"/>
          <p:cNvSpPr txBox="1">
            <a:spLocks/>
          </p:cNvSpPr>
          <p:nvPr/>
        </p:nvSpPr>
        <p:spPr>
          <a:xfrm>
            <a:off x="2339752" y="999727"/>
            <a:ext cx="2232248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b="1" spc="1000" dirty="0">
                <a:latin typeface="微軟正黑體" pitchFamily="34" charset="-120"/>
                <a:ea typeface="微軟正黑體" pitchFamily="34" charset="-120"/>
              </a:rPr>
              <a:t>摘要說明</a:t>
            </a:r>
          </a:p>
        </p:txBody>
      </p:sp>
      <p:sp>
        <p:nvSpPr>
          <p:cNvPr id="10" name="矩形 9"/>
          <p:cNvSpPr/>
          <p:nvPr/>
        </p:nvSpPr>
        <p:spPr>
          <a:xfrm>
            <a:off x="322572" y="955214"/>
            <a:ext cx="2339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spc="1000" dirty="0">
                <a:solidFill>
                  <a:srgbClr val="98C6CC"/>
                </a:solidFill>
                <a:latin typeface="微軟正黑體" pitchFamily="34" charset="-120"/>
                <a:ea typeface="微軟正黑體" pitchFamily="34" charset="-120"/>
              </a:rPr>
              <a:t>設計概念摘要</a:t>
            </a: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2647119" y="947465"/>
            <a:ext cx="0" cy="382187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394478" y="2065915"/>
            <a:ext cx="410445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97043" y="169852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概念描述</a:t>
            </a:r>
          </a:p>
        </p:txBody>
      </p:sp>
      <p:sp>
        <p:nvSpPr>
          <p:cNvPr id="14" name="矩形 13"/>
          <p:cNvSpPr/>
          <p:nvPr/>
        </p:nvSpPr>
        <p:spPr>
          <a:xfrm>
            <a:off x="1402590" y="1763173"/>
            <a:ext cx="3262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用戶開始定位，讓系統透過地圖更精準地提供</a:t>
            </a:r>
            <a:endParaRPr lang="en-US" altLang="zh-TW" sz="1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2572" y="2140200"/>
            <a:ext cx="44725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附近店家優惠訊息，並透過線上配對、湊人數取得折扣，用量化</a:t>
            </a:r>
            <a:endParaRPr lang="en-US" altLang="zh-TW" sz="1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394478" y="2403740"/>
            <a:ext cx="410445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03455" y="2754322"/>
            <a:ext cx="410445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23385" y="2487956"/>
            <a:ext cx="44725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方式讓用戶理性消費！</a:t>
            </a:r>
            <a:endParaRPr lang="en-US" altLang="zh-TW" sz="1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86" y="1172412"/>
            <a:ext cx="1800497" cy="246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等腰三角形 4"/>
          <p:cNvSpPr/>
          <p:nvPr/>
        </p:nvSpPr>
        <p:spPr>
          <a:xfrm rot="5400000">
            <a:off x="5837682" y="1962665"/>
            <a:ext cx="2852435" cy="912490"/>
          </a:xfrm>
          <a:prstGeom prst="triangle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28000">
                <a:schemeClr val="accent5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半框架 5"/>
          <p:cNvSpPr/>
          <p:nvPr/>
        </p:nvSpPr>
        <p:spPr>
          <a:xfrm>
            <a:off x="4919903" y="1073650"/>
            <a:ext cx="648072" cy="648072"/>
          </a:xfrm>
          <a:prstGeom prst="halfFrame">
            <a:avLst>
              <a:gd name="adj1" fmla="val 15286"/>
              <a:gd name="adj2" fmla="val 18567"/>
            </a:avLst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4000">
                <a:schemeClr val="accent5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半框架 20"/>
          <p:cNvSpPr/>
          <p:nvPr/>
        </p:nvSpPr>
        <p:spPr>
          <a:xfrm flipH="1" flipV="1">
            <a:off x="6301408" y="3088809"/>
            <a:ext cx="648072" cy="648072"/>
          </a:xfrm>
          <a:prstGeom prst="halfFrame">
            <a:avLst>
              <a:gd name="adj1" fmla="val 15286"/>
              <a:gd name="adj2" fmla="val 18567"/>
            </a:avLst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4000">
                <a:schemeClr val="accent5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5436096" y="4008851"/>
            <a:ext cx="3157719" cy="4778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spc="100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初想草圖</a:t>
            </a:r>
          </a:p>
        </p:txBody>
      </p:sp>
      <p:cxnSp>
        <p:nvCxnSpPr>
          <p:cNvPr id="23" name="直線接點 22"/>
          <p:cNvCxnSpPr/>
          <p:nvPr/>
        </p:nvCxnSpPr>
        <p:spPr>
          <a:xfrm>
            <a:off x="403455" y="3434067"/>
            <a:ext cx="410445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22572" y="306473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概念來源</a:t>
            </a:r>
          </a:p>
        </p:txBody>
      </p:sp>
      <p:sp>
        <p:nvSpPr>
          <p:cNvPr id="25" name="矩形 24"/>
          <p:cNvSpPr/>
          <p:nvPr/>
        </p:nvSpPr>
        <p:spPr>
          <a:xfrm>
            <a:off x="1771607" y="3046465"/>
            <a:ext cx="2299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實體購物 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X 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優惠活動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淚滴形 19"/>
          <p:cNvSpPr/>
          <p:nvPr/>
        </p:nvSpPr>
        <p:spPr>
          <a:xfrm rot="7995054">
            <a:off x="7627461" y="2149726"/>
            <a:ext cx="150526" cy="150526"/>
          </a:xfrm>
          <a:prstGeom prst="teardrop">
            <a:avLst>
              <a:gd name="adj" fmla="val 159595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7667247" y="2192359"/>
            <a:ext cx="72008" cy="720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47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5" grpId="0" animBg="1"/>
      <p:bldP spid="6" grpId="0" animBg="1"/>
      <p:bldP spid="21" grpId="0" animBg="1"/>
      <p:bldP spid="19" grpId="0" animBg="1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274968" y="136252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noFill/>
                <a:latin typeface="微軟正黑體" pitchFamily="34" charset="-120"/>
                <a:ea typeface="微軟正黑體" pitchFamily="34" charset="-120"/>
              </a:rPr>
              <a:t>設計提案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51520" y="105256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設計提案</a:t>
            </a:r>
          </a:p>
        </p:txBody>
      </p:sp>
      <p:sp>
        <p:nvSpPr>
          <p:cNvPr id="9" name="副標題 5"/>
          <p:cNvSpPr txBox="1">
            <a:spLocks/>
          </p:cNvSpPr>
          <p:nvPr/>
        </p:nvSpPr>
        <p:spPr>
          <a:xfrm>
            <a:off x="1944542" y="994608"/>
            <a:ext cx="2232248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b="1" spc="1000" dirty="0">
                <a:latin typeface="微軟正黑體" pitchFamily="34" charset="-120"/>
                <a:ea typeface="微軟正黑體" pitchFamily="34" charset="-120"/>
              </a:rPr>
              <a:t>四大功能重點</a:t>
            </a:r>
          </a:p>
        </p:txBody>
      </p:sp>
      <p:sp>
        <p:nvSpPr>
          <p:cNvPr id="10" name="矩形 9"/>
          <p:cNvSpPr/>
          <p:nvPr/>
        </p:nvSpPr>
        <p:spPr>
          <a:xfrm>
            <a:off x="322572" y="955214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spc="1000" dirty="0">
                <a:solidFill>
                  <a:srgbClr val="98C6CC"/>
                </a:solidFill>
                <a:latin typeface="微軟正黑體" pitchFamily="34" charset="-120"/>
                <a:ea typeface="微軟正黑體" pitchFamily="34" charset="-120"/>
              </a:rPr>
              <a:t>設計特點</a:t>
            </a: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1916406" y="947465"/>
            <a:ext cx="0" cy="382187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手繪多邊形 20"/>
          <p:cNvSpPr/>
          <p:nvPr/>
        </p:nvSpPr>
        <p:spPr>
          <a:xfrm>
            <a:off x="1426880" y="1976950"/>
            <a:ext cx="972108" cy="45719"/>
          </a:xfrm>
          <a:custGeom>
            <a:avLst/>
            <a:gdLst>
              <a:gd name="connsiteX0" fmla="*/ 0 w 1816925"/>
              <a:gd name="connsiteY0" fmla="*/ 0 h 0"/>
              <a:gd name="connsiteX1" fmla="*/ 1816925 w 18169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6925">
                <a:moveTo>
                  <a:pt x="0" y="0"/>
                </a:moveTo>
                <a:lnTo>
                  <a:pt x="1816925" y="0"/>
                </a:lnTo>
              </a:path>
            </a:pathLst>
          </a:cu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950474" y="1305565"/>
            <a:ext cx="203132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優惠地圖</a:t>
            </a:r>
            <a:endParaRPr lang="en-US" altLang="zh-TW" sz="2400" b="1" dirty="0">
              <a:solidFill>
                <a:schemeClr val="bg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400" b="1" spc="1000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優惠一手掌握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889302" y="2013371"/>
            <a:ext cx="2056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根據定位與設定範圍來即時獲取附近店家優惠資訊</a:t>
            </a:r>
            <a:endParaRPr lang="zh-TW" altLang="zh-TW" sz="1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40" y="1896269"/>
            <a:ext cx="2921359" cy="219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手繪多邊形 33"/>
          <p:cNvSpPr/>
          <p:nvPr/>
        </p:nvSpPr>
        <p:spPr>
          <a:xfrm>
            <a:off x="1548584" y="3896930"/>
            <a:ext cx="972108" cy="45719"/>
          </a:xfrm>
          <a:custGeom>
            <a:avLst/>
            <a:gdLst>
              <a:gd name="connsiteX0" fmla="*/ 0 w 1816925"/>
              <a:gd name="connsiteY0" fmla="*/ 0 h 0"/>
              <a:gd name="connsiteX1" fmla="*/ 1816925 w 18169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6925">
                <a:moveTo>
                  <a:pt x="0" y="0"/>
                </a:moveTo>
                <a:lnTo>
                  <a:pt x="1816925" y="0"/>
                </a:lnTo>
              </a:path>
            </a:pathLst>
          </a:cu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1018975" y="3219822"/>
            <a:ext cx="203132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 b="1">
                <a:solidFill>
                  <a:schemeClr val="bg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algn="ctr"/>
            <a:r>
              <a:rPr lang="zh-TW" altLang="en-US" dirty="0"/>
              <a:t>天使</a:t>
            </a:r>
            <a:endParaRPr lang="en-US" altLang="zh-TW" dirty="0"/>
          </a:p>
          <a:p>
            <a:pPr algn="ctr"/>
            <a:r>
              <a:rPr lang="zh-TW" altLang="en-US" sz="1400" spc="1000" dirty="0">
                <a:solidFill>
                  <a:schemeClr val="bg2">
                    <a:lumMod val="50000"/>
                  </a:schemeClr>
                </a:solidFill>
              </a:rPr>
              <a:t>消費量化提醒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1011006" y="3940385"/>
            <a:ext cx="205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把較高額的消費金額量化成日常用品更直觀，提醒消費者省思，理性消費。</a:t>
            </a:r>
            <a:endParaRPr lang="zh-TW" altLang="zh-TW" sz="1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" name="手繪多邊形 36"/>
          <p:cNvSpPr/>
          <p:nvPr/>
        </p:nvSpPr>
        <p:spPr>
          <a:xfrm>
            <a:off x="6735903" y="1884618"/>
            <a:ext cx="972108" cy="45719"/>
          </a:xfrm>
          <a:custGeom>
            <a:avLst/>
            <a:gdLst>
              <a:gd name="connsiteX0" fmla="*/ 0 w 1816925"/>
              <a:gd name="connsiteY0" fmla="*/ 0 h 0"/>
              <a:gd name="connsiteX1" fmla="*/ 1816925 w 18169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6925">
                <a:moveTo>
                  <a:pt x="0" y="0"/>
                </a:moveTo>
                <a:lnTo>
                  <a:pt x="1816925" y="0"/>
                </a:lnTo>
              </a:path>
            </a:pathLst>
          </a:cu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/>
          <p:cNvSpPr txBox="1"/>
          <p:nvPr/>
        </p:nvSpPr>
        <p:spPr>
          <a:xfrm>
            <a:off x="6183795" y="1162691"/>
            <a:ext cx="203132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 b="1">
                <a:solidFill>
                  <a:schemeClr val="bg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algn="ctr"/>
            <a:r>
              <a:rPr lang="zh-TW" altLang="en-US" dirty="0"/>
              <a:t>惡魔</a:t>
            </a:r>
            <a:endParaRPr lang="en-US" altLang="zh-TW" dirty="0"/>
          </a:p>
          <a:p>
            <a:pPr algn="ctr"/>
            <a:r>
              <a:rPr lang="zh-TW" altLang="en-US" sz="1400" spc="1000" dirty="0">
                <a:solidFill>
                  <a:schemeClr val="bg2">
                    <a:lumMod val="50000"/>
                  </a:schemeClr>
                </a:solidFill>
              </a:rPr>
              <a:t>團購配對系統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6191482" y="1921039"/>
            <a:ext cx="205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湊人數分帳功能可讓有相同需求的人線上分帳，享受折扣優惠。</a:t>
            </a:r>
            <a:endParaRPr lang="zh-TW" altLang="zh-TW" sz="1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" name="手繪多邊形 39"/>
          <p:cNvSpPr/>
          <p:nvPr/>
        </p:nvSpPr>
        <p:spPr>
          <a:xfrm>
            <a:off x="6686792" y="3847119"/>
            <a:ext cx="972108" cy="45719"/>
          </a:xfrm>
          <a:custGeom>
            <a:avLst/>
            <a:gdLst>
              <a:gd name="connsiteX0" fmla="*/ 0 w 1816925"/>
              <a:gd name="connsiteY0" fmla="*/ 0 h 0"/>
              <a:gd name="connsiteX1" fmla="*/ 1816925 w 18169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6925">
                <a:moveTo>
                  <a:pt x="0" y="0"/>
                </a:moveTo>
                <a:lnTo>
                  <a:pt x="1816925" y="0"/>
                </a:lnTo>
              </a:path>
            </a:pathLst>
          </a:cu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6142371" y="3883540"/>
            <a:ext cx="205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透過</a:t>
            </a:r>
            <a:r>
              <a:rPr lang="en-US" altLang="zh-TW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APP</a:t>
            </a:r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內的橫幅、評價、優惠排序，增加店家更多曝光度。</a:t>
            </a:r>
            <a:endParaRPr lang="zh-TW" altLang="zh-TW" sz="1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6247180" y="3147814"/>
            <a:ext cx="203132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 b="1">
                <a:solidFill>
                  <a:schemeClr val="bg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algn="ctr"/>
            <a:r>
              <a:rPr lang="zh-TW" altLang="en-US" dirty="0"/>
              <a:t>宣傳功能</a:t>
            </a:r>
            <a:endParaRPr lang="en-US" altLang="zh-TW" dirty="0"/>
          </a:p>
          <a:p>
            <a:pPr algn="ctr"/>
            <a:r>
              <a:rPr lang="zh-TW" altLang="en-US" sz="1400" spc="1000" dirty="0">
                <a:solidFill>
                  <a:schemeClr val="bg2">
                    <a:lumMod val="50000"/>
                  </a:schemeClr>
                </a:solidFill>
              </a:rPr>
              <a:t>數位行銷管道</a:t>
            </a:r>
          </a:p>
        </p:txBody>
      </p:sp>
    </p:spTree>
    <p:extLst>
      <p:ext uri="{BB962C8B-B14F-4D97-AF65-F5344CB8AC3E}">
        <p14:creationId xmlns:p14="http://schemas.microsoft.com/office/powerpoint/2010/main" val="143204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  <p:bldP spid="39" grpId="0"/>
      <p:bldP spid="4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1699</Words>
  <Application>Microsoft Office PowerPoint</Application>
  <PresentationFormat>如螢幕大小 (16:9)</PresentationFormat>
  <Paragraphs>283</Paragraphs>
  <Slides>17</Slides>
  <Notes>2</Notes>
  <HiddenSlides>0</HiddenSlides>
  <MMClips>2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微軟正黑體</vt:lpstr>
      <vt:lpstr>新細明體</vt:lpstr>
      <vt:lpstr>Arial</vt:lpstr>
      <vt:lpstr>Calibri</vt:lpstr>
      <vt:lpstr>Times New Roman</vt:lpstr>
      <vt:lpstr>Office 佈景主題</vt:lpstr>
      <vt:lpstr>你的省錢顧問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陳元熙</dc:creator>
  <cp:lastModifiedBy>李彥霖</cp:lastModifiedBy>
  <cp:revision>46</cp:revision>
  <dcterms:created xsi:type="dcterms:W3CDTF">2020-12-21T13:01:40Z</dcterms:created>
  <dcterms:modified xsi:type="dcterms:W3CDTF">2021-06-23T09:27:25Z</dcterms:modified>
</cp:coreProperties>
</file>